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2"/>
  </p:notesMasterIdLst>
  <p:handoutMasterIdLst>
    <p:handoutMasterId r:id="rId83"/>
  </p:handoutMasterIdLst>
  <p:sldIdLst>
    <p:sldId id="978" r:id="rId2"/>
    <p:sldId id="991" r:id="rId3"/>
    <p:sldId id="1032" r:id="rId4"/>
    <p:sldId id="824" r:id="rId5"/>
    <p:sldId id="825" r:id="rId6"/>
    <p:sldId id="826" r:id="rId7"/>
    <p:sldId id="984" r:id="rId8"/>
    <p:sldId id="925" r:id="rId9"/>
    <p:sldId id="926" r:id="rId10"/>
    <p:sldId id="930" r:id="rId11"/>
    <p:sldId id="992" r:id="rId12"/>
    <p:sldId id="993" r:id="rId13"/>
    <p:sldId id="994" r:id="rId14"/>
    <p:sldId id="995" r:id="rId15"/>
    <p:sldId id="996" r:id="rId16"/>
    <p:sldId id="997" r:id="rId17"/>
    <p:sldId id="998" r:id="rId18"/>
    <p:sldId id="1020" r:id="rId19"/>
    <p:sldId id="1006" r:id="rId20"/>
    <p:sldId id="1007" r:id="rId21"/>
    <p:sldId id="1008" r:id="rId22"/>
    <p:sldId id="1009" r:id="rId23"/>
    <p:sldId id="1010" r:id="rId24"/>
    <p:sldId id="1011" r:id="rId25"/>
    <p:sldId id="982" r:id="rId26"/>
    <p:sldId id="979" r:id="rId27"/>
    <p:sldId id="981" r:id="rId28"/>
    <p:sldId id="999" r:id="rId29"/>
    <p:sldId id="1000" r:id="rId30"/>
    <p:sldId id="1001" r:id="rId31"/>
    <p:sldId id="980" r:id="rId32"/>
    <p:sldId id="896" r:id="rId33"/>
    <p:sldId id="897" r:id="rId34"/>
    <p:sldId id="1022" r:id="rId35"/>
    <p:sldId id="933" r:id="rId36"/>
    <p:sldId id="900" r:id="rId37"/>
    <p:sldId id="899" r:id="rId38"/>
    <p:sldId id="898" r:id="rId39"/>
    <p:sldId id="985" r:id="rId40"/>
    <p:sldId id="951" r:id="rId41"/>
    <p:sldId id="934" r:id="rId42"/>
    <p:sldId id="804" r:id="rId43"/>
    <p:sldId id="958" r:id="rId44"/>
    <p:sldId id="959" r:id="rId45"/>
    <p:sldId id="902" r:id="rId46"/>
    <p:sldId id="927" r:id="rId47"/>
    <p:sldId id="955" r:id="rId48"/>
    <p:sldId id="1013" r:id="rId49"/>
    <p:sldId id="1012" r:id="rId50"/>
    <p:sldId id="1014" r:id="rId51"/>
    <p:sldId id="960" r:id="rId52"/>
    <p:sldId id="961" r:id="rId53"/>
    <p:sldId id="1018" r:id="rId54"/>
    <p:sldId id="969" r:id="rId55"/>
    <p:sldId id="971" r:id="rId56"/>
    <p:sldId id="963" r:id="rId57"/>
    <p:sldId id="970" r:id="rId58"/>
    <p:sldId id="972" r:id="rId59"/>
    <p:sldId id="1019" r:id="rId60"/>
    <p:sldId id="935" r:id="rId61"/>
    <p:sldId id="936" r:id="rId62"/>
    <p:sldId id="937" r:id="rId63"/>
    <p:sldId id="938" r:id="rId64"/>
    <p:sldId id="939" r:id="rId65"/>
    <p:sldId id="940" r:id="rId66"/>
    <p:sldId id="941" r:id="rId67"/>
    <p:sldId id="1028" r:id="rId68"/>
    <p:sldId id="942" r:id="rId69"/>
    <p:sldId id="943" r:id="rId70"/>
    <p:sldId id="1029" r:id="rId71"/>
    <p:sldId id="1026" r:id="rId72"/>
    <p:sldId id="944" r:id="rId73"/>
    <p:sldId id="946" r:id="rId74"/>
    <p:sldId id="947" r:id="rId75"/>
    <p:sldId id="948" r:id="rId76"/>
    <p:sldId id="945" r:id="rId77"/>
    <p:sldId id="949" r:id="rId78"/>
    <p:sldId id="1005" r:id="rId79"/>
    <p:sldId id="950" r:id="rId80"/>
    <p:sldId id="1021" r:id="rId81"/>
  </p:sldIdLst>
  <p:sldSz cx="10287000" cy="6858000" type="35mm"/>
  <p:notesSz cx="6858000" cy="9296400"/>
  <p:defaultTextStyle>
    <a:defPPr>
      <a:defRPr lang="en-US"/>
    </a:defPPr>
    <a:lvl1pPr algn="ct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CC99"/>
    <a:srgbClr val="CC66FF"/>
    <a:srgbClr val="E40000"/>
    <a:srgbClr val="C40000"/>
    <a:srgbClr val="E20000"/>
    <a:srgbClr val="D2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67" autoAdjust="0"/>
    <p:restoredTop sz="79012" autoAdjust="0"/>
  </p:normalViewPr>
  <p:slideViewPr>
    <p:cSldViewPr snapToGrid="0">
      <p:cViewPr varScale="1">
        <p:scale>
          <a:sx n="55" d="100"/>
          <a:sy n="55" d="100"/>
        </p:scale>
        <p:origin x="-1050" y="-96"/>
      </p:cViewPr>
      <p:guideLst>
        <p:guide orient="horz" pos="987"/>
        <p:guide orient="horz" pos="141"/>
        <p:guide orient="horz" pos="4228"/>
        <p:guide orient="horz" pos="1286"/>
        <p:guide orient="horz" pos="1608"/>
        <p:guide orient="horz" pos="3688"/>
        <p:guide pos="181"/>
        <p:guide pos="6241"/>
        <p:guide pos="259"/>
        <p:guide pos="3368"/>
        <p:guide pos="439"/>
        <p:guide pos="6055"/>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876" y="-72"/>
      </p:cViewPr>
      <p:guideLst>
        <p:guide orient="horz" pos="2088"/>
        <p:guide orient="horz" pos="2262"/>
        <p:guide pos="2976"/>
        <p:guide pos="516"/>
        <p:guide pos="4319"/>
        <p:guide pos="388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000" i="1">
                <a:latin typeface="Times New Roman" charset="0"/>
              </a:defRPr>
            </a:lvl1pPr>
          </a:lstStyle>
          <a:p>
            <a:pPr>
              <a:defRPr/>
            </a:pPr>
            <a:fld id="{7B1E7EBD-557B-4AF2-9F52-C3D0678BCB9D}" type="slidenum">
              <a:rPr lang="en-US"/>
              <a:pPr>
                <a:defRPr/>
              </a:pPr>
              <a:t>‹#›</a:t>
            </a:fld>
            <a:endParaRPr lang="en-US"/>
          </a:p>
        </p:txBody>
      </p:sp>
      <p:sp>
        <p:nvSpPr>
          <p:cNvPr id="113671" name="Rectangle 7"/>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i="1">
                <a:latin typeface="Times New Roman" charset="0"/>
              </a:defRPr>
            </a:lvl1pPr>
          </a:lstStyle>
          <a:p>
            <a:pPr>
              <a:defRPr/>
            </a:pPr>
            <a:r>
              <a:rPr lang="en-US"/>
              <a:t>A6-133 Track II_Small</a:t>
            </a:r>
            <a:br>
              <a:rPr lang="en-US"/>
            </a:br>
            <a:fld id="{4904A72D-F139-4CF9-BB3E-08D97B4B11E9}" type="datetime8">
              <a:rPr lang="en-US"/>
              <a:pPr>
                <a:defRPr/>
              </a:pPr>
              <a:t>2/26/2015 10:52 AM</a:t>
            </a:fld>
            <a:endParaRPr lang="en-US"/>
          </a:p>
        </p:txBody>
      </p:sp>
    </p:spTree>
    <p:extLst>
      <p:ext uri="{BB962C8B-B14F-4D97-AF65-F5344CB8AC3E}">
        <p14:creationId xmlns:p14="http://schemas.microsoft.com/office/powerpoint/2010/main" val="3927579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4"/>
          <p:cNvSpPr>
            <a:spLocks noGrp="1" noRot="1" noChangeAspect="1" noChangeArrowheads="1" noTextEdit="1"/>
          </p:cNvSpPr>
          <p:nvPr>
            <p:ph type="sldImg" idx="2"/>
          </p:nvPr>
        </p:nvSpPr>
        <p:spPr bwMode="auto">
          <a:xfrm>
            <a:off x="814388" y="696913"/>
            <a:ext cx="3921125" cy="2614612"/>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33425" y="3590925"/>
            <a:ext cx="5437188" cy="4189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3198813" y="87074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000">
                <a:latin typeface="Times New Roman" charset="0"/>
              </a:defRPr>
            </a:lvl1pPr>
          </a:lstStyle>
          <a:p>
            <a:pPr>
              <a:defRPr/>
            </a:pPr>
            <a:fld id="{374486DE-1640-4D1F-AD51-273634D1DA0B}" type="slidenum">
              <a:rPr lang="en-US"/>
              <a:pPr>
                <a:defRPr/>
              </a:pPr>
              <a:t>‹#›</a:t>
            </a:fld>
            <a:endParaRPr lang="en-US"/>
          </a:p>
        </p:txBody>
      </p:sp>
      <p:sp>
        <p:nvSpPr>
          <p:cNvPr id="15368" name="Text Box 8"/>
          <p:cNvSpPr txBox="1">
            <a:spLocks noChangeArrowheads="1"/>
          </p:cNvSpPr>
          <p:nvPr/>
        </p:nvSpPr>
        <p:spPr bwMode="auto">
          <a:xfrm>
            <a:off x="4724400" y="3076575"/>
            <a:ext cx="1581150" cy="304800"/>
          </a:xfrm>
          <a:prstGeom prst="rect">
            <a:avLst/>
          </a:prstGeom>
          <a:noFill/>
          <a:ln w="9525">
            <a:noFill/>
            <a:miter lim="800000"/>
            <a:headEnd/>
            <a:tailEnd/>
          </a:ln>
          <a:effectLst/>
        </p:spPr>
        <p:txBody>
          <a:bodyPr anchor="b">
            <a:spAutoFit/>
          </a:bodyPr>
          <a:lstStyle/>
          <a:p>
            <a:pPr algn="l">
              <a:spcBef>
                <a:spcPct val="50000"/>
              </a:spcBef>
              <a:buFontTx/>
              <a:buNone/>
              <a:defRPr/>
            </a:pPr>
            <a:r>
              <a:rPr lang="en-US" sz="1400" b="1">
                <a:latin typeface="Arial" charset="0"/>
              </a:rPr>
              <a:t>Slide </a:t>
            </a:r>
            <a:fld id="{F34EB147-143F-4CDB-AA36-DE51C57905A0}" type="slidenum">
              <a:rPr lang="en-US" sz="1400" b="1">
                <a:latin typeface="Arial" charset="0"/>
              </a:rPr>
              <a:pPr algn="l">
                <a:spcBef>
                  <a:spcPct val="50000"/>
                </a:spcBef>
                <a:buFontTx/>
                <a:buNone/>
                <a:defRPr/>
              </a:pPr>
              <a:t>‹#›</a:t>
            </a:fld>
            <a:endParaRPr lang="en-US" sz="1400" b="1">
              <a:latin typeface="Arial" charset="0"/>
            </a:endParaRPr>
          </a:p>
        </p:txBody>
      </p:sp>
    </p:spTree>
    <p:extLst>
      <p:ext uri="{BB962C8B-B14F-4D97-AF65-F5344CB8AC3E}">
        <p14:creationId xmlns:p14="http://schemas.microsoft.com/office/powerpoint/2010/main" val="4113759512"/>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100" kern="1200">
        <a:solidFill>
          <a:schemeClr val="tx1"/>
        </a:solidFill>
        <a:latin typeface="Times New Roman" charset="0"/>
        <a:ea typeface="+mn-ea"/>
        <a:cs typeface="+mn-cs"/>
      </a:defRPr>
    </a:lvl1pPr>
    <a:lvl2pPr marL="457200" algn="just" rtl="0" eaLnBrk="0" fontAlgn="base" hangingPunct="0">
      <a:spcBef>
        <a:spcPct val="30000"/>
      </a:spcBef>
      <a:spcAft>
        <a:spcPct val="0"/>
      </a:spcAft>
      <a:defRPr sz="1100" kern="1200">
        <a:solidFill>
          <a:schemeClr val="tx1"/>
        </a:solidFill>
        <a:latin typeface="Times New Roman" charset="0"/>
        <a:ea typeface="+mn-ea"/>
        <a:cs typeface="+mn-cs"/>
      </a:defRPr>
    </a:lvl2pPr>
    <a:lvl3pPr marL="914400" algn="just" rtl="0" eaLnBrk="0" fontAlgn="base" hangingPunct="0">
      <a:spcBef>
        <a:spcPct val="30000"/>
      </a:spcBef>
      <a:spcAft>
        <a:spcPct val="0"/>
      </a:spcAft>
      <a:defRPr sz="1100" kern="1200">
        <a:solidFill>
          <a:schemeClr val="tx1"/>
        </a:solidFill>
        <a:latin typeface="Times New Roman" charset="0"/>
        <a:ea typeface="+mn-ea"/>
        <a:cs typeface="+mn-cs"/>
      </a:defRPr>
    </a:lvl3pPr>
    <a:lvl4pPr marL="1371600" algn="just" rtl="0" eaLnBrk="0" fontAlgn="base" hangingPunct="0">
      <a:spcBef>
        <a:spcPct val="30000"/>
      </a:spcBef>
      <a:spcAft>
        <a:spcPct val="0"/>
      </a:spcAft>
      <a:defRPr sz="1100" kern="1200">
        <a:solidFill>
          <a:schemeClr val="tx1"/>
        </a:solidFill>
        <a:latin typeface="Times New Roman" charset="0"/>
        <a:ea typeface="+mn-ea"/>
        <a:cs typeface="+mn-cs"/>
      </a:defRPr>
    </a:lvl4pPr>
    <a:lvl5pPr marL="1828800" algn="just" rtl="0" eaLnBrk="0" fontAlgn="base" hangingPunct="0">
      <a:spcBef>
        <a:spcPct val="30000"/>
      </a:spcBef>
      <a:spcAft>
        <a:spcPct val="0"/>
      </a:spcAft>
      <a:defRPr sz="11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70F9F04-F110-4E0D-A0D7-A2699A9DE0EE}" type="slidenum">
              <a:rPr lang="en-US" smtClean="0">
                <a:latin typeface="Times New Roman" pitchFamily="18" charset="0"/>
              </a:rPr>
              <a:pPr/>
              <a:t>1</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a:xfrm>
            <a:off x="823913" y="703263"/>
            <a:ext cx="5210175" cy="3473450"/>
          </a:xfrm>
          <a:ln/>
        </p:spPr>
      </p:sp>
      <p:sp>
        <p:nvSpPr>
          <p:cNvPr id="75780" name="Rectangle 3"/>
          <p:cNvSpPr>
            <a:spLocks noGrp="1" noChangeArrowheads="1"/>
          </p:cNvSpPr>
          <p:nvPr>
            <p:ph type="body" idx="1"/>
          </p:nvPr>
        </p:nvSpPr>
        <p:spPr>
          <a:xfrm>
            <a:off x="914400" y="4416425"/>
            <a:ext cx="5029200" cy="4183063"/>
          </a:xfrm>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physiological result of the aging process is a phenomenon called </a:t>
            </a:r>
            <a:r>
              <a:rPr lang="en-US" dirty="0" err="1" smtClean="0"/>
              <a:t>homeostenosis</a:t>
            </a:r>
            <a:r>
              <a:rPr lang="en-US" dirty="0" smtClean="0"/>
              <a:t>.</a:t>
            </a:r>
          </a:p>
          <a:p>
            <a:pPr>
              <a:defRPr/>
            </a:pPr>
            <a:endParaRPr lang="en-US" dirty="0" smtClean="0"/>
          </a:p>
          <a:p>
            <a:pPr>
              <a:defRPr/>
            </a:pPr>
            <a:r>
              <a:rPr lang="en-US" dirty="0" smtClean="0"/>
              <a:t>Homeostasis – the ability of the organism to maintain a steady state – lessens with time.</a:t>
            </a:r>
          </a:p>
          <a:p>
            <a:pPr>
              <a:defRPr/>
            </a:pPr>
            <a:endParaRPr lang="en-US" dirty="0" smtClean="0"/>
          </a:p>
          <a:p>
            <a:pPr>
              <a:defRPr/>
            </a:pPr>
            <a:r>
              <a:rPr lang="en-US" dirty="0" smtClean="0"/>
              <a:t>With aging, the immune system is less able to mount a strong response to an invading microorganism, and thus it is more difficult to fight infection effectively.</a:t>
            </a:r>
          </a:p>
          <a:p>
            <a:pPr>
              <a:defRPr/>
            </a:pPr>
            <a:endParaRPr lang="en-US" dirty="0" smtClean="0"/>
          </a:p>
          <a:p>
            <a:pPr>
              <a:defRPr/>
            </a:pPr>
            <a:r>
              <a:rPr lang="en-US" dirty="0" err="1" smtClean="0"/>
              <a:t>Baroreceptor</a:t>
            </a:r>
            <a:r>
              <a:rPr lang="en-US" dirty="0" smtClean="0"/>
              <a:t> reflex, which triggers vasoconstriction in order to maintain normal blood pressure, is less robust, and the elderly are less able to respond quickly to intravascular volume depletion.</a:t>
            </a:r>
          </a:p>
          <a:p>
            <a:pPr>
              <a:defRPr/>
            </a:pPr>
            <a:endParaRPr lang="en-US" dirty="0" smtClean="0"/>
          </a:p>
          <a:p>
            <a:pPr>
              <a:defRPr/>
            </a:pPr>
            <a:endParaRPr lang="en-US" dirty="0" smtClean="0"/>
          </a:p>
          <a:p>
            <a:pPr>
              <a:defRPr/>
            </a:pPr>
            <a:endParaRPr lang="en-US" dirty="0" smtClean="0"/>
          </a:p>
        </p:txBody>
      </p:sp>
      <p:sp>
        <p:nvSpPr>
          <p:cNvPr id="73732" name="Slide Number Placeholder 3"/>
          <p:cNvSpPr>
            <a:spLocks noGrp="1"/>
          </p:cNvSpPr>
          <p:nvPr>
            <p:ph type="sldNum" sz="quarter" idx="5"/>
          </p:nvPr>
        </p:nvSpPr>
        <p:spPr>
          <a:noFill/>
        </p:spPr>
        <p:txBody>
          <a:bodyPr/>
          <a:lstStyle/>
          <a:p>
            <a:fld id="{18BB2EC8-C59C-49B9-94EE-169FDD125337}"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physiological result of the aging process is a phenomenon called </a:t>
            </a:r>
            <a:r>
              <a:rPr lang="en-US" dirty="0" err="1" smtClean="0"/>
              <a:t>homeostenosis</a:t>
            </a:r>
            <a:r>
              <a:rPr lang="en-US" dirty="0" smtClean="0"/>
              <a:t>.</a:t>
            </a:r>
          </a:p>
          <a:p>
            <a:pPr>
              <a:defRPr/>
            </a:pPr>
            <a:endParaRPr lang="en-US" dirty="0" smtClean="0"/>
          </a:p>
          <a:p>
            <a:pPr>
              <a:defRPr/>
            </a:pPr>
            <a:r>
              <a:rPr lang="en-US" dirty="0" smtClean="0"/>
              <a:t>Homeostasis – the ability of the organism to maintain a steady state – lessens with time.</a:t>
            </a:r>
          </a:p>
          <a:p>
            <a:pPr>
              <a:defRPr/>
            </a:pPr>
            <a:endParaRPr lang="en-US" dirty="0" smtClean="0"/>
          </a:p>
          <a:p>
            <a:pPr>
              <a:defRPr/>
            </a:pPr>
            <a:r>
              <a:rPr lang="en-US" dirty="0" smtClean="0"/>
              <a:t>With aging, the immune system is less able to mount a strong response to an invading microorganism, and thus it is more difficult to fight infection effectively.</a:t>
            </a:r>
          </a:p>
          <a:p>
            <a:pPr>
              <a:defRPr/>
            </a:pPr>
            <a:endParaRPr lang="en-US" dirty="0" smtClean="0"/>
          </a:p>
          <a:p>
            <a:pPr>
              <a:defRPr/>
            </a:pPr>
            <a:r>
              <a:rPr lang="en-US" dirty="0" err="1" smtClean="0"/>
              <a:t>Baroreceptor</a:t>
            </a:r>
            <a:r>
              <a:rPr lang="en-US" dirty="0" smtClean="0"/>
              <a:t> reflex, which triggers vasoconstriction in order to maintain normal blood pressure, is less robust, and the elderly are less able to respond quickly to intravascular volume depletion.</a:t>
            </a:r>
          </a:p>
          <a:p>
            <a:pPr>
              <a:defRPr/>
            </a:pPr>
            <a:endParaRPr lang="en-US" dirty="0" smtClean="0"/>
          </a:p>
          <a:p>
            <a:pPr>
              <a:defRPr/>
            </a:pPr>
            <a:endParaRPr lang="en-US" dirty="0" smtClean="0"/>
          </a:p>
          <a:p>
            <a:pPr>
              <a:defRPr/>
            </a:pPr>
            <a:endParaRPr lang="en-US" dirty="0" smtClean="0"/>
          </a:p>
        </p:txBody>
      </p:sp>
      <p:sp>
        <p:nvSpPr>
          <p:cNvPr id="74756" name="Slide Number Placeholder 3"/>
          <p:cNvSpPr>
            <a:spLocks noGrp="1"/>
          </p:cNvSpPr>
          <p:nvPr>
            <p:ph type="sldNum" sz="quarter" idx="5"/>
          </p:nvPr>
        </p:nvSpPr>
        <p:spPr>
          <a:noFill/>
        </p:spPr>
        <p:txBody>
          <a:bodyPr/>
          <a:lstStyle/>
          <a:p>
            <a:fld id="{B02B5F9B-A018-4AB6-9D39-0A000E4440FE}"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 of people</a:t>
            </a:r>
            <a:r>
              <a:rPr lang="en-US" baseline="0" dirty="0" smtClean="0"/>
              <a:t> </a:t>
            </a:r>
            <a:r>
              <a:rPr lang="en-US" dirty="0" smtClean="0"/>
              <a:t>65 and older have one</a:t>
            </a:r>
            <a:r>
              <a:rPr lang="en-US" baseline="0" dirty="0" smtClean="0"/>
              <a:t> or more chronic diseases</a:t>
            </a:r>
            <a:endParaRPr lang="en-US" dirty="0"/>
          </a:p>
        </p:txBody>
      </p:sp>
      <p:sp>
        <p:nvSpPr>
          <p:cNvPr id="4" name="Slide Number Placeholder 3"/>
          <p:cNvSpPr>
            <a:spLocks noGrp="1"/>
          </p:cNvSpPr>
          <p:nvPr>
            <p:ph type="sldNum" sz="quarter" idx="10"/>
          </p:nvPr>
        </p:nvSpPr>
        <p:spPr/>
        <p:txBody>
          <a:bodyPr/>
          <a:lstStyle/>
          <a:p>
            <a:pPr>
              <a:defRPr/>
            </a:pPr>
            <a:fld id="{374486DE-1640-4D1F-AD51-273634D1DA0B}"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1620" name="Slide Number Placeholder 3"/>
          <p:cNvSpPr>
            <a:spLocks noGrp="1"/>
          </p:cNvSpPr>
          <p:nvPr>
            <p:ph type="sldNum" sz="quarter" idx="5"/>
          </p:nvPr>
        </p:nvSpPr>
        <p:spPr>
          <a:noFill/>
        </p:spPr>
        <p:txBody>
          <a:bodyPr/>
          <a:lstStyle/>
          <a:p>
            <a:fld id="{4B946E8C-667A-4C5D-B16B-11AC613E6005}"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112644" name="Slide Number Placeholder 3"/>
          <p:cNvSpPr>
            <a:spLocks noGrp="1"/>
          </p:cNvSpPr>
          <p:nvPr>
            <p:ph type="sldNum" sz="quarter" idx="5"/>
          </p:nvPr>
        </p:nvSpPr>
        <p:spPr>
          <a:noFill/>
        </p:spPr>
        <p:txBody>
          <a:bodyPr/>
          <a:lstStyle/>
          <a:p>
            <a:fld id="{0B9B0EA3-ED46-40F1-9A21-42C90E60AB3D}"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dirty="0" err="1" smtClean="0">
                <a:latin typeface="Times New Roman" pitchFamily="18" charset="0"/>
              </a:rPr>
              <a:t>Presbyopia</a:t>
            </a:r>
            <a:r>
              <a:rPr lang="en-US" dirty="0" smtClean="0">
                <a:latin typeface="Times New Roman" pitchFamily="18" charset="0"/>
              </a:rPr>
              <a:t>: The loss of the eye's ability to change focus to see near objects. The word "</a:t>
            </a:r>
            <a:r>
              <a:rPr lang="en-US" dirty="0" err="1" smtClean="0">
                <a:latin typeface="Times New Roman" pitchFamily="18" charset="0"/>
              </a:rPr>
              <a:t>presbyopia</a:t>
            </a:r>
            <a:r>
              <a:rPr lang="en-US" dirty="0" smtClean="0">
                <a:latin typeface="Times New Roman" pitchFamily="18" charset="0"/>
              </a:rPr>
              <a:t>" comes from the Greek for "elderly vision.“ The lens of the eye and the muscle that surrounds it are like atomic clocks, slowly ticking with such precision that a person's age can be determined by measuring their ability to focus close up. Children can focus up to a few inches from faces. The focal length extends as we age, until sometime around age 40, we all need reading glasses.</a:t>
            </a:r>
          </a:p>
        </p:txBody>
      </p:sp>
      <p:sp>
        <p:nvSpPr>
          <p:cNvPr id="112644" name="Slide Number Placeholder 3"/>
          <p:cNvSpPr>
            <a:spLocks noGrp="1"/>
          </p:cNvSpPr>
          <p:nvPr>
            <p:ph type="sldNum" sz="quarter" idx="5"/>
          </p:nvPr>
        </p:nvSpPr>
        <p:spPr>
          <a:noFill/>
        </p:spPr>
        <p:txBody>
          <a:bodyPr/>
          <a:lstStyle/>
          <a:p>
            <a:fld id="{0B9B0EA3-ED46-40F1-9A21-42C90E60AB3D}"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smtClean="0">
                <a:latin typeface="Times New Roman" pitchFamily="18" charset="0"/>
              </a:rPr>
              <a:t>&gt;1 million Cataract operations annually in USA.  Outpatient procedure; very high success rate.  Due to the lack of modern medical technology, world's leading cause of blindness.  Over 16 million people.</a:t>
            </a:r>
          </a:p>
          <a:p>
            <a:endParaRPr lang="en-US" dirty="0" smtClean="0">
              <a:latin typeface="Times New Roman" pitchFamily="18" charset="0"/>
            </a:endParaRPr>
          </a:p>
          <a:p>
            <a:r>
              <a:rPr lang="en-US" dirty="0" smtClean="0">
                <a:latin typeface="Times New Roman" pitchFamily="18" charset="0"/>
              </a:rPr>
              <a:t>Glaucoma increases the fluid pressure inside the eye, leading to loss of side vision and eventually total blindness.  The increased pressure destroys the optic nerve.  With early detection, it can be kept under control with pressure reducing eye drops and surgery.  Chances of developing it increase with age.  There are over five million people blind from glaucoma worldwide.</a:t>
            </a:r>
          </a:p>
          <a:p>
            <a:endParaRPr lang="en-US" dirty="0" smtClean="0">
              <a:latin typeface="Times New Roman" pitchFamily="18" charset="0"/>
            </a:endParaRPr>
          </a:p>
          <a:p>
            <a:r>
              <a:rPr lang="en-US" dirty="0" smtClean="0">
                <a:latin typeface="Times New Roman" pitchFamily="18" charset="0"/>
              </a:rPr>
              <a:t>Age-related Macular degeneration is a degenerative disease of the macula; the macula is the part of the retina responsible for central vision.  There is no way yet of repairing the vision that has been lost, but if detected early laser surgery can help slow the progression of the disease.  (AMD) is the leading cause of vision loss in people over age 65.  Eight million people are legally blind from macular degeneration worldwide and as the population ages this number is expected to grow.</a:t>
            </a:r>
          </a:p>
          <a:p>
            <a:endParaRPr lang="en-US" dirty="0" smtClean="0">
              <a:latin typeface="Times New Roman" pitchFamily="18" charset="0"/>
            </a:endParaRPr>
          </a:p>
        </p:txBody>
      </p:sp>
      <p:sp>
        <p:nvSpPr>
          <p:cNvPr id="113668" name="Slide Number Placeholder 3"/>
          <p:cNvSpPr>
            <a:spLocks noGrp="1"/>
          </p:cNvSpPr>
          <p:nvPr>
            <p:ph type="sldNum" sz="quarter" idx="5"/>
          </p:nvPr>
        </p:nvSpPr>
        <p:spPr>
          <a:noFill/>
        </p:spPr>
        <p:txBody>
          <a:bodyPr/>
          <a:lstStyle/>
          <a:p>
            <a:fld id="{4F6EC54C-7C80-49ED-A271-68C312746050}"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114692" name="Slide Number Placeholder 3"/>
          <p:cNvSpPr>
            <a:spLocks noGrp="1"/>
          </p:cNvSpPr>
          <p:nvPr>
            <p:ph type="sldNum" sz="quarter" idx="5"/>
          </p:nvPr>
        </p:nvSpPr>
        <p:spPr>
          <a:noFill/>
        </p:spPr>
        <p:txBody>
          <a:bodyPr/>
          <a:lstStyle/>
          <a:p>
            <a:fld id="{B42A8BA8-59D5-4897-9A80-0A477B0581C9}"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114692" name="Slide Number Placeholder 3"/>
          <p:cNvSpPr>
            <a:spLocks noGrp="1"/>
          </p:cNvSpPr>
          <p:nvPr>
            <p:ph type="sldNum" sz="quarter" idx="5"/>
          </p:nvPr>
        </p:nvSpPr>
        <p:spPr>
          <a:noFill/>
        </p:spPr>
        <p:txBody>
          <a:bodyPr/>
          <a:lstStyle/>
          <a:p>
            <a:fld id="{B42A8BA8-59D5-4897-9A80-0A477B0581C9}" type="slidenum">
              <a:rPr lang="en-US" smtClean="0">
                <a:latin typeface="Times New Roman" pitchFamily="18" charset="0"/>
              </a:rPr>
              <a:pPr/>
              <a:t>24</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smtClean="0">
                <a:latin typeface="Times New Roman" pitchFamily="18" charset="0"/>
              </a:rPr>
              <a:t>What is memory? Memory is a mental process consisting of learning, storing, and then retrieving information. Information can either be spontaneously recalled, or we can be asked to recognize things in the environment.</a:t>
            </a:r>
          </a:p>
          <a:p>
            <a:r>
              <a:rPr lang="en-US" dirty="0" smtClean="0">
                <a:latin typeface="Times New Roman" pitchFamily="18" charset="0"/>
              </a:rPr>
              <a:t/>
            </a:r>
            <a:br>
              <a:rPr lang="en-US" dirty="0" smtClean="0">
                <a:latin typeface="Times New Roman" pitchFamily="18" charset="0"/>
              </a:rPr>
            </a:br>
            <a:r>
              <a:rPr lang="en-US" dirty="0" smtClean="0">
                <a:latin typeface="Times New Roman" pitchFamily="18" charset="0"/>
              </a:rPr>
              <a:t>Memory is part of something larger which we call ‘cognition’. Cognition is the mental process of knowing. Cognition can be broken down into things like awareness, perception, memory, reasoning, and judgment. Memory is a smaller but important part of cognition.</a:t>
            </a:r>
          </a:p>
        </p:txBody>
      </p:sp>
      <p:sp>
        <p:nvSpPr>
          <p:cNvPr id="81924" name="Slide Number Placeholder 3"/>
          <p:cNvSpPr>
            <a:spLocks noGrp="1"/>
          </p:cNvSpPr>
          <p:nvPr>
            <p:ph type="sldNum" sz="quarter" idx="5"/>
          </p:nvPr>
        </p:nvSpPr>
        <p:spPr>
          <a:noFill/>
        </p:spPr>
        <p:txBody>
          <a:bodyPr/>
          <a:lstStyle/>
          <a:p>
            <a:fld id="{099ECCA8-B14F-479A-B537-5C135C86DB14}"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77828" name="Slide Number Placeholder 3"/>
          <p:cNvSpPr>
            <a:spLocks noGrp="1"/>
          </p:cNvSpPr>
          <p:nvPr>
            <p:ph type="sldNum" sz="quarter" idx="5"/>
          </p:nvPr>
        </p:nvSpPr>
        <p:spPr>
          <a:noFill/>
        </p:spPr>
        <p:txBody>
          <a:bodyPr/>
          <a:lstStyle/>
          <a:p>
            <a:fld id="{23AF0FCD-DBDF-4EC5-8F2E-F5981D41B544}"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dirty="0" smtClean="0">
                <a:latin typeface="Times New Roman" pitchFamily="18" charset="0"/>
              </a:rPr>
              <a:t>We know that some cognitive changes occur with normal aging. We see that it takes longer to learn new things, but things can still be learned. </a:t>
            </a:r>
          </a:p>
          <a:p>
            <a:endParaRPr lang="en-US" dirty="0" smtClean="0">
              <a:latin typeface="Times New Roman" pitchFamily="18" charset="0"/>
            </a:endParaRPr>
          </a:p>
          <a:p>
            <a:r>
              <a:rPr lang="en-US" dirty="0" smtClean="0">
                <a:latin typeface="Times New Roman" pitchFamily="18" charset="0"/>
              </a:rPr>
              <a:t>We sometimes experience word-finding difficulties, aka the ‘tip of the tongue’ phenomenon, where you can’t find the name of something, but you can still say what it does and get your point across. </a:t>
            </a:r>
          </a:p>
          <a:p>
            <a:endParaRPr lang="en-US" dirty="0" smtClean="0">
              <a:latin typeface="Times New Roman" pitchFamily="18" charset="0"/>
            </a:endParaRPr>
          </a:p>
          <a:p>
            <a:r>
              <a:rPr lang="en-US" dirty="0" smtClean="0">
                <a:latin typeface="Times New Roman" pitchFamily="18" charset="0"/>
              </a:rPr>
              <a:t>Memory changes also occur with the normal aging process. Aka, ‘senior moments’. For example, after this lecture, I may have trouble remembering where I parked my car. Or if I run into someone I recognize in the parking lot, I may not be able to remember their name.</a:t>
            </a:r>
          </a:p>
        </p:txBody>
      </p:sp>
      <p:sp>
        <p:nvSpPr>
          <p:cNvPr id="82948" name="Slide Number Placeholder 3"/>
          <p:cNvSpPr>
            <a:spLocks noGrp="1"/>
          </p:cNvSpPr>
          <p:nvPr>
            <p:ph type="sldNum" sz="quarter" idx="5"/>
          </p:nvPr>
        </p:nvSpPr>
        <p:spPr>
          <a:noFill/>
        </p:spPr>
        <p:txBody>
          <a:bodyPr/>
          <a:lstStyle/>
          <a:p>
            <a:fld id="{754CE386-3A26-4E68-850A-93D6D5D297B3}"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dirty="0" smtClean="0">
                <a:latin typeface="Times New Roman" pitchFamily="18" charset="0"/>
              </a:rPr>
              <a:t>We recognize this set of photos I showed you just a few moments ago. </a:t>
            </a:r>
          </a:p>
          <a:p>
            <a:endParaRPr lang="en-US" dirty="0" smtClean="0">
              <a:latin typeface="Times New Roman" pitchFamily="18" charset="0"/>
            </a:endParaRPr>
          </a:p>
          <a:p>
            <a:r>
              <a:rPr lang="en-US" dirty="0" smtClean="0">
                <a:latin typeface="Times New Roman" pitchFamily="18" charset="0"/>
              </a:rPr>
              <a:t>This is because delayed RECOGNITON remains relatively stable during the lifespan.</a:t>
            </a:r>
          </a:p>
          <a:p>
            <a:endParaRPr lang="en-US" dirty="0" smtClean="0">
              <a:latin typeface="Times New Roman" pitchFamily="18" charset="0"/>
            </a:endParaRPr>
          </a:p>
          <a:p>
            <a:r>
              <a:rPr lang="en-US" dirty="0" smtClean="0">
                <a:latin typeface="Times New Roman" pitchFamily="18" charset="0"/>
              </a:rPr>
              <a:t>However, RECALL is affected by age. We expect there to be approximately a 10% decline per decade in our recall performance beginning in midlife, with midlife constantly being re-defined, as I’ve shown you with the life expectancy graphs. </a:t>
            </a:r>
          </a:p>
        </p:txBody>
      </p:sp>
      <p:sp>
        <p:nvSpPr>
          <p:cNvPr id="84996" name="Slide Number Placeholder 3"/>
          <p:cNvSpPr>
            <a:spLocks noGrp="1"/>
          </p:cNvSpPr>
          <p:nvPr>
            <p:ph type="sldNum" sz="quarter" idx="5"/>
          </p:nvPr>
        </p:nvSpPr>
        <p:spPr>
          <a:noFill/>
        </p:spPr>
        <p:txBody>
          <a:bodyPr/>
          <a:lstStyle/>
          <a:p>
            <a:fld id="{A125B202-2E07-481D-B4CB-9C3E24047178}"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5780" name="Slide Number Placeholder 3"/>
          <p:cNvSpPr>
            <a:spLocks noGrp="1"/>
          </p:cNvSpPr>
          <p:nvPr>
            <p:ph type="sldNum" sz="quarter" idx="5"/>
          </p:nvPr>
        </p:nvSpPr>
        <p:spPr>
          <a:noFill/>
        </p:spPr>
        <p:txBody>
          <a:bodyPr/>
          <a:lstStyle/>
          <a:p>
            <a:fld id="{0996532A-61F2-48C2-906B-7280D472B6D5}"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6804" name="Slide Number Placeholder 3"/>
          <p:cNvSpPr>
            <a:spLocks noGrp="1"/>
          </p:cNvSpPr>
          <p:nvPr>
            <p:ph type="sldNum" sz="quarter" idx="5"/>
          </p:nvPr>
        </p:nvSpPr>
        <p:spPr>
          <a:noFill/>
        </p:spPr>
        <p:txBody>
          <a:bodyPr/>
          <a:lstStyle/>
          <a:p>
            <a:fld id="{96C9C825-4C8D-4CE0-8F35-46678D24BA4B}"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294967295"/>
          </p:nvPr>
        </p:nvSpPr>
        <p:spPr bwMode="auto">
          <a:xfrm>
            <a:off x="0" y="8829675"/>
            <a:ext cx="2971800" cy="465138"/>
          </a:xfrm>
          <a:prstGeom prst="rect">
            <a:avLst/>
          </a:prstGeom>
          <a:noFill/>
          <a:ln>
            <a:miter lim="800000"/>
            <a:headEnd/>
            <a:tailEnd/>
          </a:ln>
        </p:spPr>
        <p:txBody>
          <a:bodyPr/>
          <a:lstStyle/>
          <a:p>
            <a:r>
              <a:rPr lang="en-US"/>
              <a:t>Small-ISS 340 SYLLABUS</a:t>
            </a:r>
          </a:p>
        </p:txBody>
      </p:sp>
      <p:sp>
        <p:nvSpPr>
          <p:cNvPr id="86019" name="Rectangle 7"/>
          <p:cNvSpPr>
            <a:spLocks noGrp="1" noChangeArrowheads="1"/>
          </p:cNvSpPr>
          <p:nvPr>
            <p:ph type="sldNum" sz="quarter" idx="5"/>
          </p:nvPr>
        </p:nvSpPr>
        <p:spPr>
          <a:noFill/>
        </p:spPr>
        <p:txBody>
          <a:bodyPr/>
          <a:lstStyle/>
          <a:p>
            <a:fld id="{ABF4FD7F-523C-4E8A-B9C4-BA58106CB8CD}" type="slidenum">
              <a:rPr lang="en-US" smtClean="0">
                <a:latin typeface="Times New Roman" pitchFamily="18" charset="0"/>
              </a:rPr>
              <a:pPr/>
              <a:t>31</a:t>
            </a:fld>
            <a:endParaRPr lang="en-US" smtClean="0">
              <a:latin typeface="Times New Roman" pitchFamily="18" charset="0"/>
            </a:endParaRPr>
          </a:p>
        </p:txBody>
      </p:sp>
      <p:sp>
        <p:nvSpPr>
          <p:cNvPr id="86020" name="Rectangle 2"/>
          <p:cNvSpPr>
            <a:spLocks noGrp="1" noRot="1" noChangeAspect="1" noChangeArrowheads="1" noTextEdit="1"/>
          </p:cNvSpPr>
          <p:nvPr>
            <p:ph type="sldImg"/>
          </p:nvPr>
        </p:nvSpPr>
        <p:spPr>
          <a:xfrm>
            <a:off x="823913" y="703263"/>
            <a:ext cx="5208587" cy="3473450"/>
          </a:xfrm>
          <a:ln/>
        </p:spPr>
      </p:sp>
      <p:sp>
        <p:nvSpPr>
          <p:cNvPr id="86021" name="Rectangle 3"/>
          <p:cNvSpPr>
            <a:spLocks noGrp="1" noChangeArrowheads="1"/>
          </p:cNvSpPr>
          <p:nvPr>
            <p:ph type="body" idx="1"/>
          </p:nvPr>
        </p:nvSpPr>
        <p:spPr>
          <a:xfrm>
            <a:off x="914400" y="4416425"/>
            <a:ext cx="5029200" cy="4183063"/>
          </a:xfrm>
          <a:noFill/>
          <a:ln/>
        </p:spPr>
        <p:txBody>
          <a:bodyPr/>
          <a:lstStyle/>
          <a:p>
            <a:endParaRPr lang="en-US" dirty="0" smtClean="0">
              <a:latin typeface="Times New Roman" pitchFamily="18" charset="0"/>
            </a:endParaRPr>
          </a:p>
          <a:p>
            <a:r>
              <a:rPr lang="en-US" dirty="0" smtClean="0">
                <a:latin typeface="Times New Roman" pitchFamily="18" charset="0"/>
              </a:rPr>
              <a:t>Mood changes can have an additive negative effect on memory. </a:t>
            </a:r>
          </a:p>
          <a:p>
            <a:endParaRPr lang="en-US" dirty="0" smtClean="0">
              <a:latin typeface="Times New Roman" pitchFamily="18" charset="0"/>
            </a:endParaRPr>
          </a:p>
          <a:p>
            <a:r>
              <a:rPr lang="en-US" dirty="0" smtClean="0">
                <a:latin typeface="Times New Roman" pitchFamily="18" charset="0"/>
              </a:rPr>
              <a:t>As can Medications like sleeping pills, anti-anxiety medications, and narcotic pain meds</a:t>
            </a:r>
          </a:p>
          <a:p>
            <a:endParaRPr lang="en-US" dirty="0" smtClean="0">
              <a:latin typeface="Times New Roman" pitchFamily="18" charset="0"/>
            </a:endParaRPr>
          </a:p>
          <a:p>
            <a:r>
              <a:rPr lang="en-US" dirty="0" smtClean="0">
                <a:latin typeface="Times New Roman" pitchFamily="18" charset="0"/>
              </a:rPr>
              <a:t>Medical Illnesses can lead to reversible memory problems with conditions like sleep apnea, thyroid dysfunction, and metabolic or infectious diseases.</a:t>
            </a:r>
          </a:p>
          <a:p>
            <a:endParaRPr lang="en-US" dirty="0" smtClean="0">
              <a:latin typeface="Times New Roman" pitchFamily="18" charset="0"/>
            </a:endParaRPr>
          </a:p>
          <a:p>
            <a:r>
              <a:rPr lang="en-US" dirty="0" smtClean="0">
                <a:latin typeface="Times New Roman" pitchFamily="18" charset="0"/>
              </a:rPr>
              <a:t>And then there is Dementia – definitely not normal aging, dementia is a pathological brain syndrome, with progressive loss of memory and other cognitive functions, serious enough to interfere with performing the tasks of daily life. Dementia can be caused by a number of disease processes, the most common of which is Alzheimer’s disease.</a:t>
            </a:r>
          </a:p>
          <a:p>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87044" name="Slide Number Placeholder 3"/>
          <p:cNvSpPr>
            <a:spLocks noGrp="1"/>
          </p:cNvSpPr>
          <p:nvPr>
            <p:ph type="sldNum" sz="quarter" idx="5"/>
          </p:nvPr>
        </p:nvSpPr>
        <p:spPr>
          <a:noFill/>
        </p:spPr>
        <p:txBody>
          <a:bodyPr/>
          <a:lstStyle/>
          <a:p>
            <a:fld id="{0F9EC1A5-FF43-488C-9AF9-32686CD86D6F}" type="slidenum">
              <a:rPr lang="en-US" smtClean="0">
                <a:latin typeface="Times New Roman" pitchFamily="18" charset="0"/>
              </a:rPr>
              <a:pPr/>
              <a:t>32</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Alois</a:t>
            </a:r>
            <a:r>
              <a:rPr lang="en-US" dirty="0" smtClean="0"/>
              <a:t> Alzheimer</a:t>
            </a:r>
            <a:r>
              <a:rPr lang="en-US" baseline="0" dirty="0" smtClean="0"/>
              <a:t> described the first case at a psychiatry conference in 1906.</a:t>
            </a:r>
          </a:p>
          <a:p>
            <a:endParaRPr lang="en-US" baseline="0" dirty="0" smtClean="0"/>
          </a:p>
          <a:p>
            <a:r>
              <a:rPr lang="en-US" baseline="0" dirty="0" smtClean="0"/>
              <a:t>Deter institutionalized at Frankfurt Hospital</a:t>
            </a:r>
          </a:p>
          <a:p>
            <a:endParaRPr lang="en-US" baseline="0" dirty="0" smtClean="0"/>
          </a:p>
          <a:p>
            <a:r>
              <a:rPr lang="en-US" sz="1100" b="0" i="0" kern="1200" dirty="0" smtClean="0">
                <a:solidFill>
                  <a:schemeClr val="tx1"/>
                </a:solidFill>
                <a:latin typeface="Times New Roman" charset="0"/>
                <a:ea typeface="+mn-ea"/>
                <a:cs typeface="+mn-cs"/>
              </a:rPr>
              <a:t>“Another irony is that it may have been somebody else who ‘discovered’ Alzheimer’s Disease. The condition had already been described by Oskar Fischer, Francesco </a:t>
            </a:r>
            <a:r>
              <a:rPr lang="en-US" sz="1100" b="0" i="0" kern="1200" dirty="0" err="1" smtClean="0">
                <a:solidFill>
                  <a:schemeClr val="tx1"/>
                </a:solidFill>
                <a:latin typeface="Times New Roman" charset="0"/>
                <a:ea typeface="+mn-ea"/>
                <a:cs typeface="+mn-cs"/>
              </a:rPr>
              <a:t>Bonfiglio</a:t>
            </a:r>
            <a:r>
              <a:rPr lang="en-US" sz="1100" b="0" i="0" kern="1200" dirty="0" smtClean="0">
                <a:solidFill>
                  <a:schemeClr val="tx1"/>
                </a:solidFill>
                <a:latin typeface="Times New Roman" charset="0"/>
                <a:ea typeface="+mn-ea"/>
                <a:cs typeface="+mn-cs"/>
              </a:rPr>
              <a:t> and </a:t>
            </a:r>
            <a:r>
              <a:rPr lang="en-US" sz="1100" b="0" i="0" kern="1200" dirty="0" err="1" smtClean="0">
                <a:solidFill>
                  <a:schemeClr val="tx1"/>
                </a:solidFill>
                <a:latin typeface="Times New Roman" charset="0"/>
                <a:ea typeface="+mn-ea"/>
                <a:cs typeface="+mn-cs"/>
              </a:rPr>
              <a:t>Graetano</a:t>
            </a:r>
            <a:r>
              <a:rPr lang="en-US" sz="1100" b="0" i="0" kern="1200" dirty="0" smtClean="0">
                <a:solidFill>
                  <a:schemeClr val="tx1"/>
                </a:solidFill>
                <a:latin typeface="Times New Roman" charset="0"/>
                <a:ea typeface="+mn-ea"/>
                <a:cs typeface="+mn-cs"/>
              </a:rPr>
              <a:t> </a:t>
            </a:r>
            <a:r>
              <a:rPr lang="en-US" sz="1100" b="0" i="0" kern="1200" dirty="0" err="1" smtClean="0">
                <a:solidFill>
                  <a:schemeClr val="tx1"/>
                </a:solidFill>
                <a:latin typeface="Times New Roman" charset="0"/>
                <a:ea typeface="+mn-ea"/>
                <a:cs typeface="+mn-cs"/>
              </a:rPr>
              <a:t>Perusini</a:t>
            </a:r>
            <a:r>
              <a:rPr lang="en-US" sz="1100" b="0" i="0" kern="1200" dirty="0" smtClean="0">
                <a:solidFill>
                  <a:schemeClr val="tx1"/>
                </a:solidFill>
                <a:latin typeface="Times New Roman" charset="0"/>
                <a:ea typeface="+mn-ea"/>
                <a:cs typeface="+mn-cs"/>
              </a:rPr>
              <a:t>, and it was largely due to Emil </a:t>
            </a:r>
            <a:r>
              <a:rPr lang="en-US" sz="1100" b="0" i="0" kern="1200" dirty="0" err="1" smtClean="0">
                <a:solidFill>
                  <a:schemeClr val="tx1"/>
                </a:solidFill>
                <a:latin typeface="Times New Roman" charset="0"/>
                <a:ea typeface="+mn-ea"/>
                <a:cs typeface="+mn-cs"/>
              </a:rPr>
              <a:t>Kraepelin</a:t>
            </a:r>
            <a:r>
              <a:rPr lang="en-US" sz="1100" b="0" i="0" kern="1200" dirty="0" smtClean="0">
                <a:solidFill>
                  <a:schemeClr val="tx1"/>
                </a:solidFill>
                <a:latin typeface="Times New Roman" charset="0"/>
                <a:ea typeface="+mn-ea"/>
                <a:cs typeface="+mn-cs"/>
              </a:rPr>
              <a:t>, Alzheimer’s boss at the clinic in Munich, that the condition bears Alzheimer’s name. </a:t>
            </a:r>
            <a:r>
              <a:rPr lang="en-US" sz="1100" b="0" i="0" kern="1200" dirty="0" err="1" smtClean="0">
                <a:solidFill>
                  <a:schemeClr val="tx1"/>
                </a:solidFill>
                <a:latin typeface="Times New Roman" charset="0"/>
                <a:ea typeface="+mn-ea"/>
                <a:cs typeface="+mn-cs"/>
              </a:rPr>
              <a:t>Kraepelin</a:t>
            </a:r>
            <a:r>
              <a:rPr lang="en-US" sz="1100" b="0" i="0" kern="1200" dirty="0" smtClean="0">
                <a:solidFill>
                  <a:schemeClr val="tx1"/>
                </a:solidFill>
                <a:latin typeface="Times New Roman" charset="0"/>
                <a:ea typeface="+mn-ea"/>
                <a:cs typeface="+mn-cs"/>
              </a:rPr>
              <a:t>, who first classified schizophrenia, included Alzheimer’s description of </a:t>
            </a:r>
            <a:r>
              <a:rPr lang="en-US" sz="1100" b="0" i="0" kern="1200" dirty="0" err="1" smtClean="0">
                <a:solidFill>
                  <a:schemeClr val="tx1"/>
                </a:solidFill>
                <a:latin typeface="Times New Roman" charset="0"/>
                <a:ea typeface="+mn-ea"/>
                <a:cs typeface="+mn-cs"/>
              </a:rPr>
              <a:t>Auguste</a:t>
            </a:r>
            <a:r>
              <a:rPr lang="en-US" sz="1100" b="0" i="0" kern="1200" dirty="0" smtClean="0">
                <a:solidFill>
                  <a:schemeClr val="tx1"/>
                </a:solidFill>
                <a:latin typeface="Times New Roman" charset="0"/>
                <a:ea typeface="+mn-ea"/>
                <a:cs typeface="+mn-cs"/>
              </a:rPr>
              <a:t> </a:t>
            </a:r>
            <a:r>
              <a:rPr lang="en-US" sz="1100" b="0" i="0" kern="1200" dirty="0" err="1" smtClean="0">
                <a:solidFill>
                  <a:schemeClr val="tx1"/>
                </a:solidFill>
                <a:latin typeface="Times New Roman" charset="0"/>
                <a:ea typeface="+mn-ea"/>
                <a:cs typeface="+mn-cs"/>
              </a:rPr>
              <a:t>Deter’s</a:t>
            </a:r>
            <a:r>
              <a:rPr lang="en-US" sz="1100" b="0" i="0" kern="1200" dirty="0" smtClean="0">
                <a:solidFill>
                  <a:schemeClr val="tx1"/>
                </a:solidFill>
                <a:latin typeface="Times New Roman" charset="0"/>
                <a:ea typeface="+mn-ea"/>
                <a:cs typeface="+mn-cs"/>
              </a:rPr>
              <a:t> symptoms and pathology in the eighth edition of his book </a:t>
            </a:r>
            <a:r>
              <a:rPr lang="en-US" sz="1100" b="0" i="1" kern="1200" dirty="0" err="1" smtClean="0">
                <a:solidFill>
                  <a:schemeClr val="tx1"/>
                </a:solidFill>
                <a:latin typeface="Times New Roman" charset="0"/>
                <a:ea typeface="+mn-ea"/>
                <a:cs typeface="+mn-cs"/>
              </a:rPr>
              <a:t>Psychiatrie</a:t>
            </a:r>
            <a:r>
              <a:rPr lang="en-US" sz="1100" b="0" i="0" kern="1200" dirty="0" smtClean="0">
                <a:solidFill>
                  <a:schemeClr val="tx1"/>
                </a:solidFill>
                <a:latin typeface="Times New Roman" charset="0"/>
                <a:ea typeface="+mn-ea"/>
                <a:cs typeface="+mn-cs"/>
              </a:rPr>
              <a:t>, which was published in 1910. In that book, </a:t>
            </a:r>
            <a:r>
              <a:rPr lang="en-US" sz="1100" b="0" i="0" kern="1200" dirty="0" err="1" smtClean="0">
                <a:solidFill>
                  <a:schemeClr val="tx1"/>
                </a:solidFill>
                <a:latin typeface="Times New Roman" charset="0"/>
                <a:ea typeface="+mn-ea"/>
                <a:cs typeface="+mn-cs"/>
              </a:rPr>
              <a:t>Kraepelin</a:t>
            </a:r>
            <a:r>
              <a:rPr lang="en-US" sz="1100" b="0" i="0" kern="1200" dirty="0" smtClean="0">
                <a:solidFill>
                  <a:schemeClr val="tx1"/>
                </a:solidFill>
                <a:latin typeface="Times New Roman" charset="0"/>
                <a:ea typeface="+mn-ea"/>
                <a:cs typeface="+mn-cs"/>
              </a:rPr>
              <a:t> calls the condition ‘Alzheimer’s Disease’ for the first time. Alzheimer had described </a:t>
            </a:r>
            <a:r>
              <a:rPr lang="en-US" sz="1100" b="0" i="0" kern="1200" dirty="0" err="1" smtClean="0">
                <a:solidFill>
                  <a:schemeClr val="tx1"/>
                </a:solidFill>
                <a:latin typeface="Times New Roman" charset="0"/>
                <a:ea typeface="+mn-ea"/>
                <a:cs typeface="+mn-cs"/>
              </a:rPr>
              <a:t>Auguste</a:t>
            </a:r>
            <a:r>
              <a:rPr lang="en-US" sz="1100" b="0" i="0" kern="1200" dirty="0" smtClean="0">
                <a:solidFill>
                  <a:schemeClr val="tx1"/>
                </a:solidFill>
                <a:latin typeface="Times New Roman" charset="0"/>
                <a:ea typeface="+mn-ea"/>
                <a:cs typeface="+mn-cs"/>
              </a:rPr>
              <a:t> Deter as an example of dementia in a relatively young person, and did not claim to have discovered the disease. He, and others, were surprised that </a:t>
            </a:r>
            <a:r>
              <a:rPr lang="en-US" sz="1100" b="0" i="0" kern="1200" dirty="0" err="1" smtClean="0">
                <a:solidFill>
                  <a:schemeClr val="tx1"/>
                </a:solidFill>
                <a:latin typeface="Times New Roman" charset="0"/>
                <a:ea typeface="+mn-ea"/>
                <a:cs typeface="+mn-cs"/>
              </a:rPr>
              <a:t>Kraepelin</a:t>
            </a:r>
            <a:r>
              <a:rPr lang="en-US" sz="1100" b="0" i="0" kern="1200" dirty="0" smtClean="0">
                <a:solidFill>
                  <a:schemeClr val="tx1"/>
                </a:solidFill>
                <a:latin typeface="Times New Roman" charset="0"/>
                <a:ea typeface="+mn-ea"/>
                <a:cs typeface="+mn-cs"/>
              </a:rPr>
              <a:t> had named the condition ‘Alzheimer’s disease’, but, nevertheless, the name stuck. </a:t>
            </a:r>
            <a:r>
              <a:rPr lang="en-US" sz="1100" b="0" i="0" kern="1200" dirty="0" err="1" smtClean="0">
                <a:solidFill>
                  <a:schemeClr val="tx1"/>
                </a:solidFill>
                <a:latin typeface="Times New Roman" charset="0"/>
                <a:ea typeface="+mn-ea"/>
                <a:cs typeface="+mn-cs"/>
              </a:rPr>
              <a:t>Kraepelin</a:t>
            </a:r>
            <a:r>
              <a:rPr lang="en-US" sz="1100" b="0" i="0" kern="1200" dirty="0" smtClean="0">
                <a:solidFill>
                  <a:schemeClr val="tx1"/>
                </a:solidFill>
                <a:latin typeface="Times New Roman" charset="0"/>
                <a:ea typeface="+mn-ea"/>
                <a:cs typeface="+mn-cs"/>
              </a:rPr>
              <a:t> had probably named the disease after Alzheimer and exaggerated the novelty of the findings to give his institution more prestige, and to ensure the continuation of research grants. 5 years after the publication of </a:t>
            </a:r>
            <a:r>
              <a:rPr lang="en-US" sz="1100" b="0" i="0" kern="1200" dirty="0" err="1" smtClean="0">
                <a:solidFill>
                  <a:schemeClr val="tx1"/>
                </a:solidFill>
                <a:latin typeface="Times New Roman" charset="0"/>
                <a:ea typeface="+mn-ea"/>
                <a:cs typeface="+mn-cs"/>
              </a:rPr>
              <a:t>Kraepelin’s</a:t>
            </a:r>
            <a:r>
              <a:rPr lang="en-US" sz="1100" b="0" i="0" kern="1200" dirty="0" smtClean="0">
                <a:solidFill>
                  <a:schemeClr val="tx1"/>
                </a:solidFill>
                <a:latin typeface="Times New Roman" charset="0"/>
                <a:ea typeface="+mn-ea"/>
                <a:cs typeface="+mn-cs"/>
              </a:rPr>
              <a:t> book, Alzheimer died of </a:t>
            </a:r>
            <a:r>
              <a:rPr lang="en-US" sz="1100" b="0" i="0" kern="1200" dirty="0" err="1" smtClean="0">
                <a:solidFill>
                  <a:schemeClr val="tx1"/>
                </a:solidFill>
                <a:latin typeface="Times New Roman" charset="0"/>
                <a:ea typeface="+mn-ea"/>
                <a:cs typeface="+mn-cs"/>
              </a:rPr>
              <a:t>tonsilitis</a:t>
            </a:r>
            <a:r>
              <a:rPr lang="en-US" sz="1100" b="0" i="0" kern="1200" dirty="0" smtClean="0">
                <a:solidFill>
                  <a:schemeClr val="tx1"/>
                </a:solidFill>
                <a:latin typeface="Times New Roman" charset="0"/>
                <a:ea typeface="+mn-ea"/>
                <a:cs typeface="+mn-cs"/>
              </a:rPr>
              <a:t>-induced nephritis, aged 51.”</a:t>
            </a:r>
            <a:endParaRPr lang="en-US" dirty="0"/>
          </a:p>
        </p:txBody>
      </p:sp>
      <p:sp>
        <p:nvSpPr>
          <p:cNvPr id="4" name="Slide Number Placeholder 3"/>
          <p:cNvSpPr>
            <a:spLocks noGrp="1"/>
          </p:cNvSpPr>
          <p:nvPr>
            <p:ph type="sldNum" sz="quarter" idx="10"/>
          </p:nvPr>
        </p:nvSpPr>
        <p:spPr/>
        <p:txBody>
          <a:bodyPr/>
          <a:lstStyle/>
          <a:p>
            <a:pPr>
              <a:defRPr/>
            </a:pPr>
            <a:fld id="{374486DE-1640-4D1F-AD51-273634D1DA0B}" type="slidenum">
              <a:rPr lang="en-US" smtClean="0"/>
              <a:pPr>
                <a:defRPr/>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17411"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819150" y="698500"/>
            <a:ext cx="5219700" cy="3481388"/>
          </a:xfrm>
          <a:noFill/>
          <a:ln w="12700"/>
        </p:spPr>
      </p:sp>
      <p:sp>
        <p:nvSpPr>
          <p:cNvPr id="137219" name="Rectangle 3"/>
          <p:cNvSpPr>
            <a:spLocks noGrp="1" noChangeArrowheads="1"/>
          </p:cNvSpPr>
          <p:nvPr>
            <p:ph type="body" idx="1"/>
          </p:nvPr>
        </p:nvSpPr>
        <p:spPr>
          <a:xfrm>
            <a:off x="914400" y="4414838"/>
            <a:ext cx="5029200" cy="4181475"/>
          </a:xfrm>
          <a:noFill/>
          <a:ln/>
        </p:spPr>
        <p:txBody>
          <a:bodyPr lIns="92075" tIns="46038" rIns="92075" bIns="46038"/>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819150" y="698500"/>
            <a:ext cx="5219700" cy="3481388"/>
          </a:xfrm>
          <a:noFill/>
          <a:ln w="12700"/>
        </p:spPr>
      </p:sp>
      <p:sp>
        <p:nvSpPr>
          <p:cNvPr id="136195" name="Rectangle 3"/>
          <p:cNvSpPr>
            <a:spLocks noGrp="1" noChangeArrowheads="1"/>
          </p:cNvSpPr>
          <p:nvPr>
            <p:ph type="body" idx="1"/>
          </p:nvPr>
        </p:nvSpPr>
        <p:spPr>
          <a:xfrm>
            <a:off x="914400" y="4414838"/>
            <a:ext cx="5029200" cy="4181475"/>
          </a:xfrm>
          <a:noFill/>
          <a:ln/>
        </p:spPr>
        <p:txBody>
          <a:bodyPr lIns="92075" tIns="46038" rIns="92075" bIns="46038"/>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latin typeface="Times New Roman" pitchFamily="18" charset="0"/>
              </a:rPr>
              <a:t>There has been a consistent rise of life expectancy, about 3 months every year since 1840, increasing the average lifespan from about 45 years in 1840 to 80 years today. Initially, much of this increase was due to things like improved sanitation and treatment of infectious disease, along with decreases in infant mortality.</a:t>
            </a:r>
          </a:p>
          <a:p>
            <a:endParaRPr lang="en-US" dirty="0" smtClean="0">
              <a:latin typeface="Times New Roman" pitchFamily="18" charset="0"/>
            </a:endParaRPr>
          </a:p>
          <a:p>
            <a:endParaRPr lang="en-US" dirty="0" smtClean="0">
              <a:latin typeface="Times New Roman" pitchFamily="18" charset="0"/>
            </a:endParaRPr>
          </a:p>
        </p:txBody>
      </p:sp>
      <p:sp>
        <p:nvSpPr>
          <p:cNvPr id="78852" name="Slide Number Placeholder 3"/>
          <p:cNvSpPr>
            <a:spLocks noGrp="1"/>
          </p:cNvSpPr>
          <p:nvPr>
            <p:ph type="sldNum" sz="quarter" idx="5"/>
          </p:nvPr>
        </p:nvSpPr>
        <p:spPr>
          <a:noFill/>
        </p:spPr>
        <p:txBody>
          <a:bodyPr/>
          <a:lstStyle/>
          <a:p>
            <a:fld id="{FB14838F-79B5-4C6A-A84F-A1FB244064DF}"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819150" y="698500"/>
            <a:ext cx="5219700" cy="3481388"/>
          </a:xfrm>
          <a:noFill/>
          <a:ln w="12700"/>
        </p:spPr>
      </p:sp>
      <p:sp>
        <p:nvSpPr>
          <p:cNvPr id="89091" name="Rectangle 3"/>
          <p:cNvSpPr>
            <a:spLocks noGrp="1" noChangeArrowheads="1"/>
          </p:cNvSpPr>
          <p:nvPr>
            <p:ph type="body" idx="1"/>
          </p:nvPr>
        </p:nvSpPr>
        <p:spPr>
          <a:xfrm>
            <a:off x="914400" y="4414838"/>
            <a:ext cx="5029200" cy="4181475"/>
          </a:xfrm>
          <a:noFill/>
          <a:ln/>
        </p:spPr>
        <p:txBody>
          <a:bodyPr lIns="92075" tIns="46038" rIns="92075" bIns="46038"/>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109571"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33795"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25603"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dirty="0" smtClean="0">
                <a:latin typeface="Times New Roman" pitchFamily="18" charset="0"/>
              </a:rPr>
              <a:t>Here we see prototypical structural and functional scans of the brain in normal aging, mild cognitive impairment and Alzheimer’s disease. These are 2-dimensional pictures looking down from the top, with the eyes and nose at the top and the back of the head at the bottom. On the top left we see the </a:t>
            </a:r>
            <a:r>
              <a:rPr lang="en-US" dirty="0" err="1" smtClean="0">
                <a:latin typeface="Times New Roman" pitchFamily="18" charset="0"/>
              </a:rPr>
              <a:t>structually</a:t>
            </a:r>
            <a:r>
              <a:rPr lang="en-US" dirty="0" smtClean="0">
                <a:latin typeface="Times New Roman" pitchFamily="18" charset="0"/>
              </a:rPr>
              <a:t> intact and well functioning brain of normal aging. In the middle is a mildly shrunken brain seen in an intermediate condition called Mild Cognitive Impairment, where there is mild memory loss but no problems with daily activities. And on the right we see the severe shrinkage or atrophy caused by Alzheimer’s Disease, most prominent in the medial temporal lobe memory area of the brain. The shrinkage occurs from cell loss. The bottom row is a more advanced ‘functional’ scan of the brain showing the amount of sugar used by the brain to function. A normal brain is able to successfully use higher amounts of sugar, while there is less usage with worsening memory loss. </a:t>
            </a:r>
          </a:p>
        </p:txBody>
      </p:sp>
      <p:sp>
        <p:nvSpPr>
          <p:cNvPr id="91140" name="Slide Number Placeholder 3"/>
          <p:cNvSpPr>
            <a:spLocks noGrp="1"/>
          </p:cNvSpPr>
          <p:nvPr>
            <p:ph type="sldNum" sz="quarter" idx="5"/>
          </p:nvPr>
        </p:nvSpPr>
        <p:spPr>
          <a:noFill/>
        </p:spPr>
        <p:txBody>
          <a:bodyPr/>
          <a:lstStyle/>
          <a:p>
            <a:fld id="{67D296E3-B679-48E3-A587-4B8C3429B2E6}" type="slidenum">
              <a:rPr lang="en-US" smtClean="0">
                <a:latin typeface="Times New Roman" pitchFamily="18" charset="0"/>
              </a:rPr>
              <a:pPr/>
              <a:t>42</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z="1100" b="1" kern="1200" baseline="0" dirty="0" smtClean="0">
                <a:solidFill>
                  <a:schemeClr val="tx1"/>
                </a:solidFill>
                <a:latin typeface="Times New Roman" charset="0"/>
                <a:ea typeface="+mn-ea"/>
                <a:cs typeface="+mn-cs"/>
              </a:rPr>
              <a:t>Figure 1. Illustration of biomarker staging of Alzheimer’s disease</a:t>
            </a:r>
          </a:p>
          <a:p>
            <a:r>
              <a:rPr lang="en-US" sz="1100" kern="1200" baseline="0" dirty="0" smtClean="0">
                <a:solidFill>
                  <a:schemeClr val="tx1"/>
                </a:solidFill>
                <a:latin typeface="Times New Roman" charset="0"/>
                <a:ea typeface="+mn-ea"/>
                <a:cs typeface="+mn-cs"/>
              </a:rPr>
              <a:t>Three elderly individuals are placed in order from left to right by use of our proposed biomarker staging scheme. (A) A cognitively normal individual with no evidence of </a:t>
            </a:r>
            <a:r>
              <a:rPr lang="en-US" sz="1100" kern="1200" baseline="0" dirty="0" err="1" smtClean="0">
                <a:solidFill>
                  <a:schemeClr val="tx1"/>
                </a:solidFill>
                <a:latin typeface="Times New Roman" charset="0"/>
                <a:ea typeface="+mn-ea"/>
                <a:cs typeface="+mn-cs"/>
              </a:rPr>
              <a:t>Aβ</a:t>
            </a:r>
            <a:r>
              <a:rPr lang="en-US" sz="1100" kern="1200" baseline="0" dirty="0" smtClean="0">
                <a:solidFill>
                  <a:schemeClr val="tx1"/>
                </a:solidFill>
                <a:latin typeface="Times New Roman" charset="0"/>
                <a:ea typeface="+mn-ea"/>
                <a:cs typeface="+mn-cs"/>
              </a:rPr>
              <a:t> on PET </a:t>
            </a:r>
            <a:r>
              <a:rPr lang="en-US" sz="1100" kern="1200" baseline="0" dirty="0" err="1" smtClean="0">
                <a:solidFill>
                  <a:schemeClr val="tx1"/>
                </a:solidFill>
                <a:latin typeface="Times New Roman" charset="0"/>
                <a:ea typeface="+mn-ea"/>
                <a:cs typeface="+mn-cs"/>
              </a:rPr>
              <a:t>amyloid</a:t>
            </a:r>
            <a:r>
              <a:rPr lang="en-US" sz="1100" kern="1200" baseline="0" dirty="0" smtClean="0">
                <a:solidFill>
                  <a:schemeClr val="tx1"/>
                </a:solidFill>
                <a:latin typeface="Times New Roman" charset="0"/>
                <a:ea typeface="+mn-ea"/>
                <a:cs typeface="+mn-cs"/>
              </a:rPr>
              <a:t> imaging with </a:t>
            </a:r>
            <a:r>
              <a:rPr lang="en-US" sz="1100" kern="1200" baseline="0" dirty="0" err="1" smtClean="0">
                <a:solidFill>
                  <a:schemeClr val="tx1"/>
                </a:solidFill>
                <a:latin typeface="Times New Roman" charset="0"/>
                <a:ea typeface="+mn-ea"/>
                <a:cs typeface="+mn-cs"/>
              </a:rPr>
              <a:t>PiB</a:t>
            </a:r>
            <a:r>
              <a:rPr lang="en-US" sz="1100" kern="1200" baseline="0" dirty="0" smtClean="0">
                <a:solidFill>
                  <a:schemeClr val="tx1"/>
                </a:solidFill>
                <a:latin typeface="Times New Roman" charset="0"/>
                <a:ea typeface="+mn-ea"/>
                <a:cs typeface="+mn-cs"/>
              </a:rPr>
              <a:t> and no evidence of atrophy on MRI. (B) A cognitively normal individual who has no evidence of neurodegenerative atrophy on MRI, but has significant </a:t>
            </a:r>
            <a:r>
              <a:rPr lang="en-US" sz="1100" kern="1200" baseline="0" dirty="0" err="1" smtClean="0">
                <a:solidFill>
                  <a:schemeClr val="tx1"/>
                </a:solidFill>
                <a:latin typeface="Times New Roman" charset="0"/>
                <a:ea typeface="+mn-ea"/>
                <a:cs typeface="+mn-cs"/>
              </a:rPr>
              <a:t>Aβ</a:t>
            </a:r>
            <a:r>
              <a:rPr lang="en-US" sz="1100" kern="1200" baseline="0" dirty="0" smtClean="0">
                <a:solidFill>
                  <a:schemeClr val="tx1"/>
                </a:solidFill>
                <a:latin typeface="Times New Roman" charset="0"/>
                <a:ea typeface="+mn-ea"/>
                <a:cs typeface="+mn-cs"/>
              </a:rPr>
              <a:t> deposition on PET </a:t>
            </a:r>
            <a:r>
              <a:rPr lang="en-US" sz="1100" kern="1200" baseline="0" dirty="0" err="1" smtClean="0">
                <a:solidFill>
                  <a:schemeClr val="tx1"/>
                </a:solidFill>
                <a:latin typeface="Times New Roman" charset="0"/>
                <a:ea typeface="+mn-ea"/>
                <a:cs typeface="+mn-cs"/>
              </a:rPr>
              <a:t>amyloid</a:t>
            </a:r>
            <a:r>
              <a:rPr lang="en-US" sz="1100" kern="1200" baseline="0" dirty="0" smtClean="0">
                <a:solidFill>
                  <a:schemeClr val="tx1"/>
                </a:solidFill>
                <a:latin typeface="Times New Roman" charset="0"/>
                <a:ea typeface="+mn-ea"/>
                <a:cs typeface="+mn-cs"/>
              </a:rPr>
              <a:t> imaging. (B) An individual who has dementia and a clinical diagnosis of Alzheimer’s disease, a positive PET </a:t>
            </a:r>
            <a:r>
              <a:rPr lang="en-US" sz="1100" kern="1200" baseline="0" dirty="0" err="1" smtClean="0">
                <a:solidFill>
                  <a:schemeClr val="tx1"/>
                </a:solidFill>
                <a:latin typeface="Times New Roman" charset="0"/>
                <a:ea typeface="+mn-ea"/>
                <a:cs typeface="+mn-cs"/>
              </a:rPr>
              <a:t>amyloid</a:t>
            </a:r>
            <a:r>
              <a:rPr lang="en-US" sz="1100" kern="1200" baseline="0" dirty="0" smtClean="0">
                <a:solidFill>
                  <a:schemeClr val="tx1"/>
                </a:solidFill>
                <a:latin typeface="Times New Roman" charset="0"/>
                <a:ea typeface="+mn-ea"/>
                <a:cs typeface="+mn-cs"/>
              </a:rPr>
              <a:t> imaging study, and neurodegenerative atrophy on MRI. A</a:t>
            </a:r>
            <a:r>
              <a:rPr lang="el-GR" sz="1100" kern="1200" baseline="0" dirty="0" smtClean="0">
                <a:solidFill>
                  <a:schemeClr val="tx1"/>
                </a:solidFill>
                <a:latin typeface="Times New Roman" charset="0"/>
                <a:ea typeface="+mn-ea"/>
                <a:cs typeface="+mn-cs"/>
              </a:rPr>
              <a:t>β=β-</a:t>
            </a:r>
            <a:r>
              <a:rPr lang="en-US" sz="1100" kern="1200" baseline="0" dirty="0" err="1" smtClean="0">
                <a:solidFill>
                  <a:schemeClr val="tx1"/>
                </a:solidFill>
                <a:latin typeface="Times New Roman" charset="0"/>
                <a:ea typeface="+mn-ea"/>
                <a:cs typeface="+mn-cs"/>
              </a:rPr>
              <a:t>amyloid</a:t>
            </a:r>
            <a:r>
              <a:rPr lang="en-US" sz="1100" kern="1200" baseline="0" dirty="0" smtClean="0">
                <a:solidFill>
                  <a:schemeClr val="tx1"/>
                </a:solidFill>
                <a:latin typeface="Times New Roman" charset="0"/>
                <a:ea typeface="+mn-ea"/>
                <a:cs typeface="+mn-cs"/>
              </a:rPr>
              <a:t>. </a:t>
            </a:r>
            <a:r>
              <a:rPr lang="en-US" sz="1100" kern="1200" baseline="0" dirty="0" err="1" smtClean="0">
                <a:solidFill>
                  <a:schemeClr val="tx1"/>
                </a:solidFill>
                <a:latin typeface="Times New Roman" charset="0"/>
                <a:ea typeface="+mn-ea"/>
                <a:cs typeface="+mn-cs"/>
              </a:rPr>
              <a:t>PiB</a:t>
            </a:r>
            <a:r>
              <a:rPr lang="en-US" sz="1100" kern="1200" baseline="0" dirty="0" smtClean="0">
                <a:solidFill>
                  <a:schemeClr val="tx1"/>
                </a:solidFill>
                <a:latin typeface="Times New Roman" charset="0"/>
                <a:ea typeface="+mn-ea"/>
                <a:cs typeface="+mn-cs"/>
              </a:rPr>
              <a:t>=Pittsburgh compound B.</a:t>
            </a:r>
            <a:endParaRPr lang="en-US" dirty="0" smtClean="0">
              <a:latin typeface="Times New Roman" pitchFamily="18" charset="0"/>
            </a:endParaRPr>
          </a:p>
        </p:txBody>
      </p:sp>
      <p:sp>
        <p:nvSpPr>
          <p:cNvPr id="91140" name="Slide Number Placeholder 3"/>
          <p:cNvSpPr>
            <a:spLocks noGrp="1"/>
          </p:cNvSpPr>
          <p:nvPr>
            <p:ph type="sldNum" sz="quarter" idx="5"/>
          </p:nvPr>
        </p:nvSpPr>
        <p:spPr>
          <a:noFill/>
        </p:spPr>
        <p:txBody>
          <a:bodyPr/>
          <a:lstStyle/>
          <a:p>
            <a:fld id="{67D296E3-B679-48E3-A587-4B8C3429B2E6}" type="slidenum">
              <a:rPr lang="en-US" smtClean="0">
                <a:latin typeface="Times New Roman" pitchFamily="18" charset="0"/>
              </a:rPr>
              <a:pPr/>
              <a:t>43</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33795"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819150" y="698500"/>
            <a:ext cx="5219700" cy="3481388"/>
          </a:xfrm>
          <a:noFill/>
          <a:ln w="12700"/>
        </p:spPr>
      </p:sp>
      <p:sp>
        <p:nvSpPr>
          <p:cNvPr id="90115" name="Rectangle 3"/>
          <p:cNvSpPr>
            <a:spLocks noGrp="1" noChangeArrowheads="1"/>
          </p:cNvSpPr>
          <p:nvPr>
            <p:ph type="body" idx="1"/>
          </p:nvPr>
        </p:nvSpPr>
        <p:spPr>
          <a:xfrm>
            <a:off x="914400" y="4414838"/>
            <a:ext cx="5029200" cy="4181475"/>
          </a:xfrm>
          <a:noFill/>
          <a:ln/>
        </p:spPr>
        <p:txBody>
          <a:bodyPr lIns="92075" tIns="46038" rIns="92075" bIns="46038"/>
          <a:lstStyle/>
          <a:p>
            <a:r>
              <a:rPr lang="en-US" sz="1100" kern="1200" baseline="0" dirty="0" smtClean="0">
                <a:solidFill>
                  <a:schemeClr val="tx1"/>
                </a:solidFill>
                <a:latin typeface="Times New Roman" charset="0"/>
                <a:ea typeface="+mn-ea"/>
                <a:cs typeface="+mn-cs"/>
              </a:rPr>
              <a:t>Dementia mainly affects older people, although there is a growing awareness of cases that start</a:t>
            </a:r>
          </a:p>
          <a:p>
            <a:r>
              <a:rPr lang="en-US" sz="1100" kern="1200" baseline="0" dirty="0" smtClean="0">
                <a:solidFill>
                  <a:schemeClr val="tx1"/>
                </a:solidFill>
                <a:latin typeface="Times New Roman" charset="0"/>
                <a:ea typeface="+mn-ea"/>
                <a:cs typeface="+mn-cs"/>
              </a:rPr>
              <a:t>before the age of 65. After age 65, the likelihood of developing dementia roughly doubles every</a:t>
            </a:r>
          </a:p>
          <a:p>
            <a:r>
              <a:rPr lang="en-US" sz="1100" kern="1200" baseline="0" dirty="0" smtClean="0">
                <a:solidFill>
                  <a:schemeClr val="tx1"/>
                </a:solidFill>
                <a:latin typeface="Times New Roman" charset="0"/>
                <a:ea typeface="+mn-ea"/>
                <a:cs typeface="+mn-cs"/>
              </a:rPr>
              <a:t>five years.</a:t>
            </a:r>
            <a:endParaRPr lang="en-US" dirty="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819150" y="698500"/>
            <a:ext cx="5219700" cy="3481388"/>
          </a:xfrm>
          <a:noFill/>
          <a:ln w="12700"/>
        </p:spPr>
      </p:sp>
      <p:sp>
        <p:nvSpPr>
          <p:cNvPr id="90115" name="Rectangle 3"/>
          <p:cNvSpPr>
            <a:spLocks noGrp="1" noChangeArrowheads="1"/>
          </p:cNvSpPr>
          <p:nvPr>
            <p:ph type="body" idx="1"/>
          </p:nvPr>
        </p:nvSpPr>
        <p:spPr>
          <a:xfrm>
            <a:off x="914400" y="4414838"/>
            <a:ext cx="5029200" cy="4181475"/>
          </a:xfrm>
          <a:noFill/>
          <a:ln/>
        </p:spPr>
        <p:txBody>
          <a:bodyPr lIns="92075" tIns="46038" rIns="92075" bIns="46038"/>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41987"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dirty="0" smtClean="0">
                <a:latin typeface="Times New Roman" pitchFamily="18" charset="0"/>
              </a:rPr>
              <a:t>However, over the past 50 years, there has been a world-wide increase in life expectancy after age 65. Here are graphs showing similar increases from 1950 to today in Japan, the US, and France. Those reaching 65 now can expect to live 16-20 years longer ON AVERAGE. Many people will live substantially longer. In fact, if this 160 year long life expectancy trend continues, it will only be 6 decades until the average life span is 100 years old. </a:t>
            </a:r>
          </a:p>
          <a:p>
            <a:endParaRPr lang="en-US" dirty="0" smtClean="0">
              <a:latin typeface="Times New Roman" pitchFamily="18" charset="0"/>
            </a:endParaRPr>
          </a:p>
        </p:txBody>
      </p:sp>
      <p:sp>
        <p:nvSpPr>
          <p:cNvPr id="79876" name="Slide Number Placeholder 3"/>
          <p:cNvSpPr>
            <a:spLocks noGrp="1"/>
          </p:cNvSpPr>
          <p:nvPr>
            <p:ph type="sldNum" sz="quarter" idx="5"/>
          </p:nvPr>
        </p:nvSpPr>
        <p:spPr>
          <a:noFill/>
        </p:spPr>
        <p:txBody>
          <a:bodyPr/>
          <a:lstStyle/>
          <a:p>
            <a:fld id="{DC1815E0-698D-48B0-857A-1F605BA2290E}"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ADAS-cog: 70 pt scale,</a:t>
            </a:r>
            <a:r>
              <a:rPr lang="en-US" baseline="0" dirty="0" smtClean="0"/>
              <a:t> </a:t>
            </a:r>
            <a:r>
              <a:rPr lang="en-US" dirty="0" smtClean="0"/>
              <a:t>validated</a:t>
            </a:r>
            <a:r>
              <a:rPr lang="en-US" baseline="0" dirty="0" smtClean="0"/>
              <a:t> measure of cognition, used in this study to assess mild to moderately demented AD patients.</a:t>
            </a:r>
          </a:p>
          <a:p>
            <a:endParaRPr lang="en-US" baseline="0" dirty="0" smtClean="0"/>
          </a:p>
          <a:p>
            <a:r>
              <a:rPr lang="en-US" dirty="0" smtClean="0"/>
              <a:t>A 4-point  ADAS  cog change at 6 months is clinically meaningful for groups. There</a:t>
            </a:r>
            <a:r>
              <a:rPr lang="en-US" baseline="0" dirty="0" smtClean="0"/>
              <a:t> is no inherent </a:t>
            </a:r>
            <a:r>
              <a:rPr lang="en-US" baseline="0" dirty="0" err="1" smtClean="0"/>
              <a:t>clincal</a:t>
            </a:r>
            <a:r>
              <a:rPr lang="en-US" baseline="0" dirty="0" smtClean="0"/>
              <a:t> meaning to a 4 point change in ADAS cog for a given patient</a:t>
            </a:r>
            <a:r>
              <a:rPr lang="en-US" dirty="0" smtClean="0"/>
              <a:t>. </a:t>
            </a:r>
            <a:endParaRPr lang="en-US" dirty="0"/>
          </a:p>
        </p:txBody>
      </p:sp>
      <p:sp>
        <p:nvSpPr>
          <p:cNvPr id="4" name="Slide Number Placeholder 3"/>
          <p:cNvSpPr>
            <a:spLocks noGrp="1"/>
          </p:cNvSpPr>
          <p:nvPr>
            <p:ph type="sldNum" sz="quarter" idx="10"/>
          </p:nvPr>
        </p:nvSpPr>
        <p:spPr/>
        <p:txBody>
          <a:bodyPr/>
          <a:lstStyle/>
          <a:p>
            <a:fld id="{71D1EBF5-8476-9D4E-AA46-A25A28C35FF1}" type="slidenum">
              <a:rPr lang="en-US" smtClean="0"/>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Severe Impairment Battery (SIB)</a:t>
            </a:r>
            <a:r>
              <a:rPr lang="en-US" baseline="0" dirty="0" smtClean="0"/>
              <a:t> – 100 pt scale, a validated measure of cognition in moderate to severe dementia.</a:t>
            </a:r>
            <a:endParaRPr lang="en-US" dirty="0"/>
          </a:p>
        </p:txBody>
      </p:sp>
      <p:sp>
        <p:nvSpPr>
          <p:cNvPr id="4" name="Slide Number Placeholder 3"/>
          <p:cNvSpPr>
            <a:spLocks noGrp="1"/>
          </p:cNvSpPr>
          <p:nvPr>
            <p:ph type="sldNum" sz="quarter" idx="10"/>
          </p:nvPr>
        </p:nvSpPr>
        <p:spPr/>
        <p:txBody>
          <a:bodyPr/>
          <a:lstStyle/>
          <a:p>
            <a:fld id="{71D1EBF5-8476-9D4E-AA46-A25A28C35FF1}" type="slidenum">
              <a:rPr lang="en-US" smtClean="0"/>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819150" y="698500"/>
            <a:ext cx="5219700" cy="3481388"/>
          </a:xfrm>
          <a:noFill/>
          <a:ln w="12700"/>
        </p:spPr>
      </p:sp>
      <p:sp>
        <p:nvSpPr>
          <p:cNvPr id="90115" name="Rectangle 3"/>
          <p:cNvSpPr>
            <a:spLocks noGrp="1" noChangeArrowheads="1"/>
          </p:cNvSpPr>
          <p:nvPr>
            <p:ph type="body" idx="1"/>
          </p:nvPr>
        </p:nvSpPr>
        <p:spPr>
          <a:xfrm>
            <a:off x="914400" y="4414838"/>
            <a:ext cx="5029200" cy="4181475"/>
          </a:xfrm>
          <a:noFill/>
          <a:ln/>
        </p:spPr>
        <p:txBody>
          <a:bodyPr lIns="92075" tIns="46038" rIns="92075" bIns="46038"/>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109571"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r>
              <a:rPr lang="en-US" dirty="0" smtClean="0"/>
              <a:t>Alpha</a:t>
            </a:r>
            <a:r>
              <a:rPr lang="en-US" baseline="0" dirty="0" smtClean="0"/>
              <a:t>-</a:t>
            </a:r>
            <a:r>
              <a:rPr lang="en-US" baseline="0" dirty="0" err="1" smtClean="0"/>
              <a:t>synuclein</a:t>
            </a:r>
            <a:r>
              <a:rPr lang="en-US" baseline="0" dirty="0" smtClean="0"/>
              <a:t> inclusion body</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351E3-F3A9-4043-9BA8-6F7DEAEFE555}" type="slidenum">
              <a:rPr lang="en-US"/>
              <a:pPr/>
              <a:t>67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122883"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EFFE5-FE66-472A-B616-6A2F48A25935}" type="slidenum">
              <a:rPr lang="en-US"/>
              <a:pPr/>
              <a:t>70</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dirty="0"/>
              <a:t>FTD patients manifest violations of moral rules or norms early in their disease [9]. These patients appear self-centered and do not respond to the needs of others or even acknowledge them. Antisocial behavior, a measure of “immoral behavior,” occurs in more than half of patients with FTD [11]. </a:t>
            </a:r>
          </a:p>
          <a:p>
            <a:endParaRPr lang="en-US" dirty="0"/>
          </a:p>
          <a:p>
            <a:r>
              <a:rPr lang="en-US" dirty="0"/>
              <a:t>Investigators have described FTD patients with stealing and shoplifting [10], [12] and [13], inappropriate sexual behavior [14] and [15], physical aggression and acts of violence [12] and [15], frequent traffic violations and hit-and-run accidents [16], and even pedophilia [10] </a:t>
            </a:r>
          </a:p>
          <a:p>
            <a:endParaRPr lang="en-US" dirty="0"/>
          </a:p>
          <a:p>
            <a:r>
              <a:rPr lang="en-US" dirty="0"/>
              <a:t>M.F. Mendez, A.K. Chen, J.S. </a:t>
            </a:r>
            <a:r>
              <a:rPr lang="en-US" dirty="0" err="1"/>
              <a:t>Shapira</a:t>
            </a:r>
            <a:r>
              <a:rPr lang="en-US" dirty="0"/>
              <a:t> and B.L. Miller, An investigation of moral judgment in </a:t>
            </a:r>
            <a:r>
              <a:rPr lang="en-US" dirty="0" err="1"/>
              <a:t>frontotemporal</a:t>
            </a:r>
            <a:r>
              <a:rPr lang="en-US" dirty="0"/>
              <a:t> dementia, </a:t>
            </a:r>
            <a:r>
              <a:rPr lang="en-US" dirty="0" err="1"/>
              <a:t>Cogn</a:t>
            </a:r>
            <a:r>
              <a:rPr lang="en-US" dirty="0"/>
              <a:t> </a:t>
            </a:r>
            <a:r>
              <a:rPr lang="en-US" dirty="0" err="1"/>
              <a:t>Behav</a:t>
            </a:r>
            <a:r>
              <a:rPr lang="en-US" dirty="0"/>
              <a:t> </a:t>
            </a:r>
            <a:r>
              <a:rPr lang="en-US" dirty="0" err="1"/>
              <a:t>Neurol</a:t>
            </a:r>
            <a:r>
              <a:rPr lang="en-US" dirty="0"/>
              <a:t> 18 (2005), pp. 193–197.</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txBox="1">
            <a:spLocks noGrp="1" noChangeArrowheads="1"/>
          </p:cNvSpPr>
          <p:nvPr/>
        </p:nvSpPr>
        <p:spPr bwMode="auto">
          <a:xfrm>
            <a:off x="3886200" y="0"/>
            <a:ext cx="2971800" cy="464659"/>
          </a:xfrm>
          <a:prstGeom prst="rect">
            <a:avLst/>
          </a:prstGeom>
          <a:noFill/>
          <a:ln w="9525">
            <a:noFill/>
            <a:miter lim="800000"/>
            <a:headEnd/>
            <a:tailEnd/>
          </a:ln>
        </p:spPr>
        <p:txBody>
          <a:bodyPr/>
          <a:lstStyle/>
          <a:p>
            <a:pPr algn="r" eaLnBrk="0" hangingPunct="0">
              <a:spcBef>
                <a:spcPct val="20000"/>
              </a:spcBef>
            </a:pPr>
            <a:r>
              <a:rPr lang="en-US" sz="1200" i="1"/>
              <a:t>N5-067 Dem Con Template </a:t>
            </a:r>
          </a:p>
          <a:p>
            <a:pPr algn="r" eaLnBrk="0" hangingPunct="0">
              <a:spcBef>
                <a:spcPct val="20000"/>
              </a:spcBef>
            </a:pPr>
            <a:fld id="{9AE39406-9AEF-48F1-AA10-CACF17DA385F}" type="datetime8">
              <a:rPr lang="en-US" sz="1200" i="1"/>
              <a:pPr algn="r" eaLnBrk="0" hangingPunct="0">
                <a:spcBef>
                  <a:spcPct val="20000"/>
                </a:spcBef>
              </a:pPr>
              <a:t>2/26/2015 10:52 AM</a:t>
            </a:fld>
            <a:endParaRPr lang="en-US" sz="1200" i="1"/>
          </a:p>
        </p:txBody>
      </p:sp>
      <p:sp>
        <p:nvSpPr>
          <p:cNvPr id="124931" name="Rectangle 7"/>
          <p:cNvSpPr txBox="1">
            <a:spLocks noGrp="1" noChangeArrowheads="1"/>
          </p:cNvSpPr>
          <p:nvPr/>
        </p:nvSpPr>
        <p:spPr bwMode="auto">
          <a:xfrm>
            <a:off x="3198813" y="8707510"/>
            <a:ext cx="2971800" cy="464659"/>
          </a:xfrm>
          <a:prstGeom prst="rect">
            <a:avLst/>
          </a:prstGeom>
          <a:noFill/>
          <a:ln w="9525">
            <a:noFill/>
            <a:miter lim="800000"/>
            <a:headEnd/>
            <a:tailEnd/>
          </a:ln>
        </p:spPr>
        <p:txBody>
          <a:bodyPr anchor="b"/>
          <a:lstStyle/>
          <a:p>
            <a:pPr algn="r" eaLnBrk="0" hangingPunct="0">
              <a:spcBef>
                <a:spcPct val="20000"/>
              </a:spcBef>
            </a:pPr>
            <a:fld id="{314063AB-A90C-4A9A-A321-070C2AE4199B}" type="slidenum">
              <a:rPr lang="en-US" sz="1000"/>
              <a:pPr algn="r" eaLnBrk="0" hangingPunct="0">
                <a:spcBef>
                  <a:spcPct val="20000"/>
                </a:spcBef>
              </a:pPr>
              <a:t>75</a:t>
            </a:fld>
            <a:endParaRPr lang="en-US" sz="1000"/>
          </a:p>
        </p:txBody>
      </p:sp>
      <p:sp>
        <p:nvSpPr>
          <p:cNvPr id="124932" name="Rectangle 2"/>
          <p:cNvSpPr>
            <a:spLocks noGrp="1" noRot="1" noChangeAspect="1" noChangeArrowheads="1" noTextEdit="1"/>
          </p:cNvSpPr>
          <p:nvPr>
            <p:ph type="sldImg"/>
          </p:nvPr>
        </p:nvSpPr>
        <p:spPr bwMode="auto">
          <a:xfrm>
            <a:off x="817563" y="698500"/>
            <a:ext cx="5226050" cy="3484563"/>
          </a:xfrm>
          <a:prstGeom prst="rect">
            <a:avLst/>
          </a:prstGeom>
          <a:solidFill>
            <a:srgbClr val="FFFFFF"/>
          </a:solidFill>
          <a:ln>
            <a:solidFill>
              <a:srgbClr val="000000"/>
            </a:solidFill>
            <a:miter lim="800000"/>
            <a:headEnd/>
            <a:tailEnd/>
          </a:ln>
        </p:spPr>
      </p:sp>
      <p:sp>
        <p:nvSpPr>
          <p:cNvPr id="124933" name="Rectangle 3"/>
          <p:cNvSpPr>
            <a:spLocks noGrp="1" noChangeArrowheads="1"/>
          </p:cNvSpPr>
          <p:nvPr>
            <p:ph type="body" idx="1"/>
          </p:nvPr>
        </p:nvSpPr>
        <p:spPr bwMode="auto">
          <a:xfrm>
            <a:off x="914400" y="4414257"/>
            <a:ext cx="5029200" cy="4183542"/>
          </a:xfrm>
          <a:prstGeom prst="rect">
            <a:avLst/>
          </a:prstGeom>
          <a:noFill/>
          <a:ln>
            <a:solidFill>
              <a:srgbClr val="000000"/>
            </a:solidFill>
            <a:miter lim="800000"/>
            <a:headEnd/>
            <a:tailEnd/>
          </a:ln>
        </p:spPr>
        <p:txBody>
          <a:bodyPr/>
          <a:lstStyle/>
          <a:p>
            <a:endParaRPr lang="en-US" sz="2200" b="1" u="sng"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819150" y="698500"/>
            <a:ext cx="5219700" cy="3481388"/>
          </a:xfrm>
          <a:prstGeom prst="rect">
            <a:avLst/>
          </a:prstGeom>
          <a:noFill/>
          <a:ln w="12700">
            <a:solidFill>
              <a:srgbClr val="000000"/>
            </a:solidFill>
            <a:miter lim="800000"/>
            <a:headEnd/>
            <a:tailEnd/>
          </a:ln>
        </p:spPr>
      </p:sp>
      <p:sp>
        <p:nvSpPr>
          <p:cNvPr id="99331" name="Rectangle 3"/>
          <p:cNvSpPr>
            <a:spLocks noGrp="1" noChangeArrowheads="1"/>
          </p:cNvSpPr>
          <p:nvPr>
            <p:ph type="body" idx="1"/>
          </p:nvPr>
        </p:nvSpPr>
        <p:spPr bwMode="auto">
          <a:xfrm>
            <a:off x="914400" y="4414257"/>
            <a:ext cx="5029200" cy="4181928"/>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70F9F04-F110-4E0D-A0D7-A2699A9DE0EE}" type="slidenum">
              <a:rPr lang="en-US" smtClean="0">
                <a:latin typeface="Times New Roman" pitchFamily="18" charset="0"/>
              </a:rPr>
              <a:pPr/>
              <a:t>80</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a:xfrm>
            <a:off x="823913" y="703263"/>
            <a:ext cx="5210175" cy="3473450"/>
          </a:xfrm>
          <a:ln/>
        </p:spPr>
      </p:sp>
      <p:sp>
        <p:nvSpPr>
          <p:cNvPr id="75780" name="Rectangle 3"/>
          <p:cNvSpPr>
            <a:spLocks noGrp="1" noChangeArrowheads="1"/>
          </p:cNvSpPr>
          <p:nvPr>
            <p:ph type="body" idx="1"/>
          </p:nvPr>
        </p:nvSpPr>
        <p:spPr>
          <a:xfrm>
            <a:off x="914400" y="4416425"/>
            <a:ext cx="5029200" cy="4183063"/>
          </a:xfrm>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Times New Roman" charset="0"/>
                <a:ea typeface="+mn-ea"/>
                <a:cs typeface="+mn-cs"/>
              </a:rPr>
              <a:t>Currently, 5.4 million people have AD in the US; roughly 1 in 8 older American’s. By 2030, the number of people aged 65 and older with Alzheimer’s disease is estimated to reach 7.7 million —a 50 percent increase. By 2050, the number of people aged 65 and older with Alzheimer’s disease may triple, from 5.2 million to a projected 11 to 16 million.</a:t>
            </a:r>
          </a:p>
          <a:p>
            <a:endParaRPr lang="en-US" sz="1100" kern="1200" baseline="0" dirty="0" smtClean="0">
              <a:solidFill>
                <a:schemeClr val="tx1"/>
              </a:solidFill>
              <a:latin typeface="Times New Roman" charset="0"/>
              <a:ea typeface="+mn-ea"/>
              <a:cs typeface="+mn-cs"/>
            </a:endParaRPr>
          </a:p>
          <a:p>
            <a:pPr>
              <a:defRPr/>
            </a:pPr>
            <a:r>
              <a:rPr lang="en-US" sz="3200" dirty="0" smtClean="0"/>
              <a:t>Cases worldwide:</a:t>
            </a:r>
          </a:p>
          <a:p>
            <a:pPr lvl="1">
              <a:defRPr/>
            </a:pPr>
            <a:r>
              <a:rPr lang="en-US" sz="3000" dirty="0" smtClean="0"/>
              <a:t>35 million (0.5%) currently</a:t>
            </a:r>
          </a:p>
          <a:p>
            <a:pPr lvl="1">
              <a:defRPr/>
            </a:pPr>
            <a:r>
              <a:rPr lang="en-US" sz="3000" dirty="0" smtClean="0"/>
              <a:t>65 million by 2030</a:t>
            </a:r>
          </a:p>
          <a:p>
            <a:pPr lvl="1">
              <a:defRPr/>
            </a:pPr>
            <a:r>
              <a:rPr lang="en-US" sz="3000" dirty="0" smtClean="0"/>
              <a:t>115 million by 2050</a:t>
            </a:r>
          </a:p>
          <a:p>
            <a:pPr>
              <a:defRPr/>
            </a:pPr>
            <a:r>
              <a:rPr lang="en-US" sz="3200" dirty="0" smtClean="0"/>
              <a:t>Cases in US:</a:t>
            </a:r>
          </a:p>
          <a:p>
            <a:pPr lvl="1">
              <a:defRPr/>
            </a:pPr>
            <a:r>
              <a:rPr lang="en-US" sz="3000" dirty="0" smtClean="0"/>
              <a:t>5.4 million</a:t>
            </a:r>
          </a:p>
          <a:p>
            <a:pPr lvl="1">
              <a:defRPr/>
            </a:pPr>
            <a:r>
              <a:rPr lang="en-US" sz="3000" dirty="0" smtClean="0"/>
              <a:t>7.7 million in 20 yrs</a:t>
            </a:r>
          </a:p>
        </p:txBody>
      </p:sp>
      <p:sp>
        <p:nvSpPr>
          <p:cNvPr id="88068" name="Slide Number Placeholder 3"/>
          <p:cNvSpPr>
            <a:spLocks noGrp="1"/>
          </p:cNvSpPr>
          <p:nvPr>
            <p:ph type="sldNum" sz="quarter" idx="5"/>
          </p:nvPr>
        </p:nvSpPr>
        <p:spPr>
          <a:noFill/>
        </p:spPr>
        <p:txBody>
          <a:bodyPr/>
          <a:lstStyle/>
          <a:p>
            <a:fld id="{DFEAD338-6525-4203-9657-9E2D64BB2E99}"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gn="l" defTabSz="457200" eaLnBrk="1" fontAlgn="auto" hangingPunct="1">
              <a:spcBef>
                <a:spcPts val="0"/>
              </a:spcBef>
              <a:spcAft>
                <a:spcPts val="0"/>
              </a:spcAft>
              <a:defRPr/>
            </a:pPr>
            <a:r>
              <a:rPr lang="en-US" sz="1200" dirty="0" smtClean="0">
                <a:latin typeface="+mn-lt"/>
              </a:rPr>
              <a:t>Nearly 2/3 of dementia cases are in low and middle-income</a:t>
            </a:r>
            <a:r>
              <a:rPr lang="en-US" sz="1200" baseline="0" dirty="0" smtClean="0">
                <a:latin typeface="+mn-lt"/>
              </a:rPr>
              <a:t> countries, where the sharpest increases in numbers are set to occur.</a:t>
            </a:r>
            <a:endParaRPr lang="en-US" sz="1200" dirty="0" smtClean="0">
              <a:latin typeface="+mn-lt"/>
            </a:endParaRPr>
          </a:p>
          <a:p>
            <a:pPr>
              <a:defRPr/>
            </a:pPr>
            <a:endParaRPr lang="en-US" dirty="0"/>
          </a:p>
        </p:txBody>
      </p:sp>
      <p:sp>
        <p:nvSpPr>
          <p:cNvPr id="88068" name="Slide Number Placeholder 3"/>
          <p:cNvSpPr>
            <a:spLocks noGrp="1"/>
          </p:cNvSpPr>
          <p:nvPr>
            <p:ph type="sldNum" sz="quarter" idx="5"/>
          </p:nvPr>
        </p:nvSpPr>
        <p:spPr>
          <a:noFill/>
        </p:spPr>
        <p:txBody>
          <a:bodyPr/>
          <a:lstStyle/>
          <a:p>
            <a:fld id="{DFEAD338-6525-4203-9657-9E2D64BB2E99}"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gn="l" defTabSz="457200" eaLnBrk="1" fontAlgn="auto" hangingPunct="1">
              <a:spcBef>
                <a:spcPts val="0"/>
              </a:spcBef>
              <a:spcAft>
                <a:spcPts val="0"/>
              </a:spcAft>
              <a:defRPr/>
            </a:pPr>
            <a:r>
              <a:rPr lang="en-US" sz="1200" dirty="0" smtClean="0">
                <a:latin typeface="+mn-lt"/>
              </a:rPr>
              <a:t>If dementia were a company, it would be the world’s largest by annual revenue.</a:t>
            </a:r>
          </a:p>
          <a:p>
            <a:pPr>
              <a:defRPr/>
            </a:pPr>
            <a:endParaRPr lang="en-US"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latin typeface="Times New Roman" charset="0"/>
                <a:ea typeface="+mn-ea"/>
                <a:cs typeface="+mn-cs"/>
              </a:rPr>
              <a:t>If dementia were a country, it would be the world’s 18</a:t>
            </a:r>
            <a:r>
              <a:rPr lang="en-US" sz="1100" kern="1200" baseline="30000" dirty="0" smtClean="0">
                <a:solidFill>
                  <a:schemeClr val="tx1"/>
                </a:solidFill>
                <a:latin typeface="Times New Roman" charset="0"/>
                <a:ea typeface="+mn-ea"/>
                <a:cs typeface="+mn-cs"/>
              </a:rPr>
              <a:t>th</a:t>
            </a:r>
            <a:r>
              <a:rPr lang="en-US" sz="1100" kern="1200" baseline="0" dirty="0" smtClean="0">
                <a:solidFill>
                  <a:schemeClr val="tx1"/>
                </a:solidFill>
                <a:latin typeface="Times New Roman" charset="0"/>
                <a:ea typeface="+mn-ea"/>
                <a:cs typeface="+mn-cs"/>
              </a:rPr>
              <a:t> largest economy, ranking between Turkey and Indonesia. </a:t>
            </a:r>
            <a:endParaRPr lang="en-US" sz="1100" kern="1200" dirty="0" smtClean="0">
              <a:solidFill>
                <a:schemeClr val="tx1"/>
              </a:solidFill>
              <a:latin typeface="Times New Roman" charset="0"/>
              <a:ea typeface="+mn-ea"/>
              <a:cs typeface="+mn-cs"/>
            </a:endParaRPr>
          </a:p>
          <a:p>
            <a:pPr>
              <a:defRPr/>
            </a:pPr>
            <a:endParaRPr lang="en-US" dirty="0"/>
          </a:p>
        </p:txBody>
      </p:sp>
      <p:sp>
        <p:nvSpPr>
          <p:cNvPr id="88068" name="Slide Number Placeholder 3"/>
          <p:cNvSpPr>
            <a:spLocks noGrp="1"/>
          </p:cNvSpPr>
          <p:nvPr>
            <p:ph type="sldNum" sz="quarter" idx="5"/>
          </p:nvPr>
        </p:nvSpPr>
        <p:spPr>
          <a:noFill/>
        </p:spPr>
        <p:txBody>
          <a:bodyPr/>
          <a:lstStyle/>
          <a:p>
            <a:fld id="{DFEAD338-6525-4203-9657-9E2D64BB2E99}"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57200" marR="0" lvl="1" indent="0" algn="just" defTabSz="914400" rtl="0" eaLnBrk="0" fontAlgn="base" latinLnBrk="0" hangingPunct="0">
              <a:lnSpc>
                <a:spcPct val="100000"/>
              </a:lnSpc>
              <a:spcBef>
                <a:spcPct val="30000"/>
              </a:spcBef>
              <a:spcAft>
                <a:spcPct val="0"/>
              </a:spcAft>
              <a:buClrTx/>
              <a:buSzTx/>
              <a:buFontTx/>
              <a:buNone/>
              <a:tabLst/>
              <a:defRPr/>
            </a:pPr>
            <a:r>
              <a:rPr lang="en-US" sz="2800" dirty="0" smtClean="0"/>
              <a:t>Worldwide annual costs: </a:t>
            </a:r>
            <a:r>
              <a:rPr lang="en-US" sz="2400" dirty="0" smtClean="0"/>
              <a:t>$600+ billion. </a:t>
            </a:r>
            <a:r>
              <a:rPr lang="en-US" sz="2800" kern="1200" baseline="0" dirty="0" smtClean="0">
                <a:solidFill>
                  <a:schemeClr val="tx1"/>
                </a:solidFill>
                <a:latin typeface="Times New Roman" charset="0"/>
                <a:ea typeface="+mn-ea"/>
                <a:cs typeface="+mn-cs"/>
              </a:rPr>
              <a:t>70% of costs are in Western Europe and North America. </a:t>
            </a:r>
            <a:r>
              <a:rPr lang="en-US" sz="2800" dirty="0" smtClean="0"/>
              <a:t>US annual costs: </a:t>
            </a:r>
            <a:r>
              <a:rPr lang="en-US" sz="2400" dirty="0" smtClean="0"/>
              <a:t>$183 billion</a:t>
            </a:r>
            <a:r>
              <a:rPr lang="en-US" sz="2400" baseline="0" dirty="0" smtClean="0"/>
              <a:t>. </a:t>
            </a:r>
            <a:r>
              <a:rPr lang="en-US" sz="2800" dirty="0" smtClean="0"/>
              <a:t>US Federal spending on AD Clinical care vs. Research: </a:t>
            </a:r>
            <a:r>
              <a:rPr lang="en-US" sz="2400" dirty="0" smtClean="0"/>
              <a:t>$25,000:$100</a:t>
            </a:r>
          </a:p>
          <a:p>
            <a:pPr lvl="1">
              <a:defRPr/>
            </a:pPr>
            <a:endParaRPr lang="en-US" sz="3000" dirty="0" smtClean="0"/>
          </a:p>
          <a:p>
            <a:endParaRPr lang="en-US" dirty="0" smtClean="0"/>
          </a:p>
          <a:p>
            <a:pPr>
              <a:defRPr/>
            </a:pPr>
            <a:endParaRPr lang="en-US" dirty="0"/>
          </a:p>
        </p:txBody>
      </p:sp>
      <p:sp>
        <p:nvSpPr>
          <p:cNvPr id="88068" name="Slide Number Placeholder 3"/>
          <p:cNvSpPr>
            <a:spLocks noGrp="1"/>
          </p:cNvSpPr>
          <p:nvPr>
            <p:ph type="sldNum" sz="quarter" idx="5"/>
          </p:nvPr>
        </p:nvSpPr>
        <p:spPr>
          <a:noFill/>
        </p:spPr>
        <p:txBody>
          <a:bodyPr/>
          <a:lstStyle/>
          <a:p>
            <a:fld id="{DFEAD338-6525-4203-9657-9E2D64BB2E99}"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“Godfather of Fitness” Jack </a:t>
            </a:r>
            <a:r>
              <a:rPr lang="en-US" dirty="0" err="1" smtClean="0"/>
              <a:t>LaLanne</a:t>
            </a:r>
            <a:r>
              <a:rPr lang="en-US" dirty="0" smtClean="0"/>
              <a:t> died at age 96. He had hoped to survive to 100, living proof of his theories and practice of better eating, exercise, and fitness as the way to a long, healthy, life. He began his fitness efforts at age 15 after hearing a health advocate talk.</a:t>
            </a:r>
          </a:p>
          <a:p>
            <a:pPr>
              <a:defRPr/>
            </a:pPr>
            <a:endParaRPr lang="en-US" dirty="0" smtClean="0"/>
          </a:p>
          <a:p>
            <a:pPr>
              <a:defRPr/>
            </a:pPr>
            <a:endParaRPr lang="en-US" dirty="0" smtClean="0"/>
          </a:p>
        </p:txBody>
      </p:sp>
      <p:sp>
        <p:nvSpPr>
          <p:cNvPr id="72708" name="Slide Number Placeholder 3"/>
          <p:cNvSpPr>
            <a:spLocks noGrp="1"/>
          </p:cNvSpPr>
          <p:nvPr>
            <p:ph type="sldNum" sz="quarter" idx="5"/>
          </p:nvPr>
        </p:nvSpPr>
        <p:spPr>
          <a:noFill/>
        </p:spPr>
        <p:txBody>
          <a:bodyPr/>
          <a:lstStyle/>
          <a:p>
            <a:fld id="{CFA66F1B-2323-4F7E-B592-87B3EAF8C341}"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50987" name="Rectangle 11"/>
          <p:cNvSpPr>
            <a:spLocks noGrp="1" noChangeArrowheads="1"/>
          </p:cNvSpPr>
          <p:nvPr>
            <p:ph type="ctrTitle"/>
          </p:nvPr>
        </p:nvSpPr>
        <p:spPr>
          <a:xfrm>
            <a:off x="771525" y="2286000"/>
            <a:ext cx="8743950" cy="1143000"/>
          </a:xfrm>
        </p:spPr>
        <p:txBody>
          <a:bodyPr lIns="45720" tIns="45720" rIns="45720" bIns="45720" anchor="b"/>
          <a:lstStyle>
            <a:lvl1pPr>
              <a:defRPr/>
            </a:lvl1pPr>
          </a:lstStyle>
          <a:p>
            <a:r>
              <a:rPr lang="en-US"/>
              <a:t>Click to edit Master title style</a:t>
            </a:r>
          </a:p>
        </p:txBody>
      </p:sp>
      <p:sp>
        <p:nvSpPr>
          <p:cNvPr id="1150988" name="Rectangle 12"/>
          <p:cNvSpPr>
            <a:spLocks noGrp="1" noChangeArrowheads="1"/>
          </p:cNvSpPr>
          <p:nvPr>
            <p:ph type="subTitle" idx="1"/>
          </p:nvPr>
        </p:nvSpPr>
        <p:spPr>
          <a:xfrm>
            <a:off x="771525" y="3886200"/>
            <a:ext cx="7200900" cy="1752600"/>
          </a:xfrm>
        </p:spPr>
        <p:txBody>
          <a:bodyPr lIns="45720" rIns="45720" anchorCtr="0"/>
          <a:lstStyle>
            <a:lvl1pPr marL="0" indent="0">
              <a:buFont typeface="Wingdings" pitchFamily="2" charset="2"/>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3438" y="96838"/>
            <a:ext cx="2298700" cy="508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96838"/>
            <a:ext cx="6743700" cy="508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9247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71525" y="1981200"/>
            <a:ext cx="8743950" cy="4114800"/>
          </a:xfrm>
        </p:spPr>
        <p:txBody>
          <a:bodyPr/>
          <a:lstStyle/>
          <a:p>
            <a:pPr lvl="0"/>
            <a:endParaRPr lang="en-US" noProof="0"/>
          </a:p>
        </p:txBody>
      </p:sp>
      <p:sp>
        <p:nvSpPr>
          <p:cNvPr id="4" name="Date Placeholder 3"/>
          <p:cNvSpPr>
            <a:spLocks noGrp="1"/>
          </p:cNvSpPr>
          <p:nvPr>
            <p:ph type="dt" sz="half" idx="10"/>
          </p:nvPr>
        </p:nvSpPr>
        <p:spPr>
          <a:xfrm>
            <a:off x="771525" y="6248400"/>
            <a:ext cx="2143125"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514725" y="6248400"/>
            <a:ext cx="325755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372350" y="6248400"/>
            <a:ext cx="2143125" cy="457200"/>
          </a:xfrm>
          <a:prstGeom prst="rect">
            <a:avLst/>
          </a:prstGeom>
        </p:spPr>
        <p:txBody>
          <a:bodyPr/>
          <a:lstStyle>
            <a:lvl1pPr>
              <a:defRPr/>
            </a:lvl1pPr>
          </a:lstStyle>
          <a:p>
            <a:pPr>
              <a:defRPr/>
            </a:pPr>
            <a:fld id="{B585F0E5-2879-44D8-913B-62941DA75BB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endParaRPr lang="en-US"/>
          </a:p>
        </p:txBody>
      </p:sp>
      <p:sp>
        <p:nvSpPr>
          <p:cNvPr id="4" name="Date Placeholder 3"/>
          <p:cNvSpPr>
            <a:spLocks noGrp="1"/>
          </p:cNvSpPr>
          <p:nvPr>
            <p:ph type="dt" sz="half" idx="10"/>
          </p:nvPr>
        </p:nvSpPr>
        <p:spPr>
          <a:xfrm>
            <a:off x="771525" y="6248400"/>
            <a:ext cx="2143125"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514725" y="6248400"/>
            <a:ext cx="325755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7372350" y="6248400"/>
            <a:ext cx="2143125" cy="457200"/>
          </a:xfrm>
          <a:prstGeom prst="rect">
            <a:avLst/>
          </a:prstGeom>
        </p:spPr>
        <p:txBody>
          <a:bodyPr/>
          <a:lstStyle>
            <a:lvl1pPr>
              <a:defRPr/>
            </a:lvl1pPr>
          </a:lstStyle>
          <a:p>
            <a:fld id="{E8217C31-8DE6-4F8A-871E-23CCF580C4A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9429750" cy="59247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28625" y="1295400"/>
            <a:ext cx="4629150" cy="4876800"/>
          </a:xfrm>
        </p:spPr>
        <p:txBody>
          <a:bodyPr/>
          <a:lstStyle/>
          <a:p>
            <a:pPr lvl="0"/>
            <a:endParaRPr lang="en-US" noProof="0"/>
          </a:p>
        </p:txBody>
      </p:sp>
      <p:sp>
        <p:nvSpPr>
          <p:cNvPr id="4" name="Text Placeholder 3"/>
          <p:cNvSpPr>
            <a:spLocks noGrp="1"/>
          </p:cNvSpPr>
          <p:nvPr>
            <p:ph type="body" sz="half" idx="2"/>
          </p:nvPr>
        </p:nvSpPr>
        <p:spPr>
          <a:xfrm>
            <a:off x="5229225" y="1295400"/>
            <a:ext cx="462915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249988"/>
            <a:ext cx="2143125" cy="304800"/>
          </a:xfrm>
          <a:prstGeom prst="rect">
            <a:avLst/>
          </a:prstGeo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0" y="6554788"/>
            <a:ext cx="2143125" cy="303212"/>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9858375" y="6477000"/>
            <a:ext cx="428625" cy="381000"/>
          </a:xfrm>
          <a:prstGeom prst="rect">
            <a:avLst/>
          </a:prstGeom>
        </p:spPr>
        <p:txBody>
          <a:bodyPr/>
          <a:lstStyle>
            <a:lvl1pPr>
              <a:defRPr/>
            </a:lvl1pPr>
          </a:lstStyle>
          <a:p>
            <a:pPr>
              <a:defRPr/>
            </a:pPr>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1373188"/>
            <a:ext cx="4398962"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373188"/>
            <a:ext cx="4398963"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040"/>
            </a:gs>
            <a:gs pos="50000">
              <a:srgbClr val="025984"/>
            </a:gs>
            <a:gs pos="100000">
              <a:srgbClr val="002040"/>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87338" y="1373188"/>
            <a:ext cx="8950325" cy="3806825"/>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levelFourth level</a:t>
            </a:r>
          </a:p>
          <a:p>
            <a:pPr lvl="4"/>
            <a:r>
              <a:rPr lang="en-US" smtClean="0"/>
              <a:t>Fifth level</a:t>
            </a:r>
          </a:p>
          <a:p>
            <a:pPr lvl="4"/>
            <a:endParaRPr lang="en-US" smtClean="0"/>
          </a:p>
        </p:txBody>
      </p:sp>
      <p:sp>
        <p:nvSpPr>
          <p:cNvPr id="1026" name="Rectangle 2"/>
          <p:cNvSpPr>
            <a:spLocks noGrp="1" noChangeArrowheads="1"/>
          </p:cNvSpPr>
          <p:nvPr>
            <p:ph type="title"/>
          </p:nvPr>
        </p:nvSpPr>
        <p:spPr bwMode="auto">
          <a:xfrm>
            <a:off x="287338" y="96838"/>
            <a:ext cx="9194800" cy="588962"/>
          </a:xfrm>
          <a:prstGeom prst="rect">
            <a:avLst/>
          </a:prstGeom>
          <a:noFill/>
          <a:ln w="9525">
            <a:noFill/>
            <a:miter lim="800000"/>
            <a:headEnd/>
            <a:tailEnd/>
          </a:ln>
          <a:effectLst>
            <a:outerShdw dist="35921" dir="2700000" algn="ctr" rotWithShape="0">
              <a:schemeClr val="bg1"/>
            </a:outerShdw>
          </a:effectLst>
        </p:spPr>
        <p:txBody>
          <a:bodyPr vert="horz" wrap="square" lIns="18288" tIns="18288" rIns="18288" bIns="18288" numCol="1" anchor="t"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 id="2147483693" r:id="rId14"/>
  </p:sldLayoutIdLst>
  <p:transition/>
  <p:txStyles>
    <p:titleStyle>
      <a:lvl1pPr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mj-lt"/>
          <a:ea typeface="+mj-ea"/>
          <a:cs typeface="+mj-cs"/>
        </a:defRPr>
      </a:lvl1pPr>
      <a:lvl2pPr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2pPr>
      <a:lvl3pPr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3pPr>
      <a:lvl4pPr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4pPr>
      <a:lvl5pPr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5pPr>
      <a:lvl6pPr marL="457200"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6pPr>
      <a:lvl7pPr marL="914400"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7pPr>
      <a:lvl8pPr marL="1371600"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8pPr>
      <a:lvl9pPr marL="1828800" algn="l" rtl="0" eaLnBrk="0" fontAlgn="base" hangingPunct="0">
        <a:lnSpc>
          <a:spcPct val="95000"/>
        </a:lnSpc>
        <a:spcBef>
          <a:spcPct val="0"/>
        </a:spcBef>
        <a:spcAft>
          <a:spcPct val="0"/>
        </a:spcAft>
        <a:defRPr sz="3800" b="1">
          <a:solidFill>
            <a:srgbClr val="FAF400"/>
          </a:solidFill>
          <a:effectLst>
            <a:outerShdw blurRad="38100" dist="38100" dir="2700000" algn="tl">
              <a:srgbClr val="000000"/>
            </a:outerShdw>
          </a:effectLst>
          <a:latin typeface="Arial" charset="0"/>
        </a:defRPr>
      </a:lvl9pPr>
    </p:titleStyle>
    <p:bodyStyle>
      <a:lvl1pPr marL="461963" indent="-461963" algn="l" rtl="0" eaLnBrk="0" fontAlgn="base" hangingPunct="0">
        <a:spcBef>
          <a:spcPct val="40000"/>
        </a:spcBef>
        <a:spcAft>
          <a:spcPct val="0"/>
        </a:spcAft>
        <a:buClr>
          <a:srgbClr val="FF6600"/>
        </a:buClr>
        <a:buSzPct val="135000"/>
        <a:buFont typeface="Wingdings" pitchFamily="2" charset="2"/>
        <a:buChar char="w"/>
        <a:defRPr sz="2800">
          <a:solidFill>
            <a:srgbClr val="FFFFFF"/>
          </a:solidFill>
          <a:effectLst>
            <a:outerShdw blurRad="38100" dist="38100" dir="2700000" algn="tl">
              <a:srgbClr val="000000"/>
            </a:outerShdw>
          </a:effectLst>
          <a:latin typeface="+mn-lt"/>
          <a:ea typeface="+mn-ea"/>
          <a:cs typeface="+mn-cs"/>
        </a:defRPr>
      </a:lvl1pPr>
      <a:lvl2pPr marL="923925" indent="-290513" algn="l" rtl="0" eaLnBrk="0" fontAlgn="base" hangingPunct="0">
        <a:spcBef>
          <a:spcPct val="15000"/>
        </a:spcBef>
        <a:spcAft>
          <a:spcPct val="0"/>
        </a:spcAft>
        <a:buClr>
          <a:srgbClr val="00FFFF"/>
        </a:buClr>
        <a:buFont typeface="Wingdings" pitchFamily="2" charset="2"/>
        <a:buChar char="§"/>
        <a:defRPr sz="2600">
          <a:solidFill>
            <a:srgbClr val="FFFFFF"/>
          </a:solidFill>
          <a:effectLst>
            <a:outerShdw blurRad="38100" dist="38100" dir="2700000" algn="tl">
              <a:srgbClr val="000000"/>
            </a:outerShdw>
          </a:effectLst>
          <a:latin typeface="+mn-lt"/>
        </a:defRPr>
      </a:lvl2pPr>
      <a:lvl3pPr marL="1382713" indent="-344488" algn="l" rtl="0" eaLnBrk="0" fontAlgn="base" hangingPunct="0">
        <a:spcBef>
          <a:spcPct val="10000"/>
        </a:spcBef>
        <a:spcAft>
          <a:spcPct val="0"/>
        </a:spcAft>
        <a:buClr>
          <a:schemeClr val="folHlink"/>
        </a:buClr>
        <a:buSzPct val="115000"/>
        <a:buFont typeface="Wingdings" pitchFamily="2" charset="2"/>
        <a:buChar char=""/>
        <a:defRPr sz="2400">
          <a:solidFill>
            <a:srgbClr val="FFFFFF"/>
          </a:solidFill>
          <a:effectLst>
            <a:outerShdw blurRad="38100" dist="38100" dir="2700000" algn="tl">
              <a:srgbClr val="000000"/>
            </a:outerShdw>
          </a:effectLst>
          <a:latin typeface="+mn-lt"/>
        </a:defRPr>
      </a:lvl3pPr>
      <a:lvl4pPr marL="1725613" indent="-228600" algn="l" rtl="0" eaLnBrk="0" fontAlgn="base" hangingPunct="0">
        <a:spcBef>
          <a:spcPct val="25000"/>
        </a:spcBef>
        <a:spcAft>
          <a:spcPct val="0"/>
        </a:spcAft>
        <a:buClr>
          <a:schemeClr val="hlink"/>
        </a:buClr>
        <a:buChar char="–"/>
        <a:defRPr sz="2400">
          <a:solidFill>
            <a:srgbClr val="FFFFFF"/>
          </a:solidFill>
          <a:effectLst>
            <a:outerShdw blurRad="38100" dist="38100" dir="2700000" algn="tl">
              <a:srgbClr val="000000"/>
            </a:outerShdw>
          </a:effectLst>
          <a:latin typeface="+mn-lt"/>
        </a:defRPr>
      </a:lvl4pPr>
      <a:lvl5pPr marL="2068513" indent="-228600" algn="l" rtl="0" eaLnBrk="0" fontAlgn="base" hangingPunct="0">
        <a:spcBef>
          <a:spcPct val="15000"/>
        </a:spcBef>
        <a:spcAft>
          <a:spcPct val="0"/>
        </a:spcAft>
        <a:buClr>
          <a:schemeClr val="accent2"/>
        </a:buClr>
        <a:buChar char="»"/>
        <a:defRPr sz="2200">
          <a:solidFill>
            <a:srgbClr val="FFFFFF"/>
          </a:solidFill>
          <a:effectLst>
            <a:outerShdw blurRad="38100" dist="38100" dir="2700000" algn="tl">
              <a:srgbClr val="000000"/>
            </a:outerShdw>
          </a:effectLst>
          <a:latin typeface="+mn-lt"/>
        </a:defRPr>
      </a:lvl5pPr>
      <a:lvl6pPr marL="2525713" indent="-228600" algn="l" rtl="0" eaLnBrk="0" fontAlgn="base" hangingPunct="0">
        <a:spcBef>
          <a:spcPct val="15000"/>
        </a:spcBef>
        <a:spcAft>
          <a:spcPct val="0"/>
        </a:spcAft>
        <a:buClr>
          <a:schemeClr val="accent2"/>
        </a:buClr>
        <a:buChar char="»"/>
        <a:defRPr sz="2200">
          <a:solidFill>
            <a:srgbClr val="FFFFFF"/>
          </a:solidFill>
          <a:effectLst>
            <a:outerShdw blurRad="38100" dist="38100" dir="2700000" algn="tl">
              <a:srgbClr val="000000"/>
            </a:outerShdw>
          </a:effectLst>
          <a:latin typeface="+mn-lt"/>
        </a:defRPr>
      </a:lvl6pPr>
      <a:lvl7pPr marL="2982913" indent="-228600" algn="l" rtl="0" eaLnBrk="0" fontAlgn="base" hangingPunct="0">
        <a:spcBef>
          <a:spcPct val="15000"/>
        </a:spcBef>
        <a:spcAft>
          <a:spcPct val="0"/>
        </a:spcAft>
        <a:buClr>
          <a:schemeClr val="accent2"/>
        </a:buClr>
        <a:buChar char="»"/>
        <a:defRPr sz="2200">
          <a:solidFill>
            <a:srgbClr val="FFFFFF"/>
          </a:solidFill>
          <a:effectLst>
            <a:outerShdw blurRad="38100" dist="38100" dir="2700000" algn="tl">
              <a:srgbClr val="000000"/>
            </a:outerShdw>
          </a:effectLst>
          <a:latin typeface="+mn-lt"/>
        </a:defRPr>
      </a:lvl7pPr>
      <a:lvl8pPr marL="3440113" indent="-228600" algn="l" rtl="0" eaLnBrk="0" fontAlgn="base" hangingPunct="0">
        <a:spcBef>
          <a:spcPct val="15000"/>
        </a:spcBef>
        <a:spcAft>
          <a:spcPct val="0"/>
        </a:spcAft>
        <a:buClr>
          <a:schemeClr val="accent2"/>
        </a:buClr>
        <a:buChar char="»"/>
        <a:defRPr sz="2200">
          <a:solidFill>
            <a:srgbClr val="FFFFFF"/>
          </a:solidFill>
          <a:effectLst>
            <a:outerShdw blurRad="38100" dist="38100" dir="2700000" algn="tl">
              <a:srgbClr val="000000"/>
            </a:outerShdw>
          </a:effectLst>
          <a:latin typeface="+mn-lt"/>
        </a:defRPr>
      </a:lvl8pPr>
      <a:lvl9pPr marL="3897313" indent="-228600" algn="l" rtl="0" eaLnBrk="0" fontAlgn="base" hangingPunct="0">
        <a:spcBef>
          <a:spcPct val="15000"/>
        </a:spcBef>
        <a:spcAft>
          <a:spcPct val="0"/>
        </a:spcAft>
        <a:buClr>
          <a:schemeClr val="accent2"/>
        </a:buClr>
        <a:buChar char="»"/>
        <a:defRPr sz="22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ail.mednet.ucla.edu/owa/redir.aspx?C=6d0bb413624d43f5a21f57eca6170313&amp;URL=http://mailview.bulletinhealthcare.com/mailview.aspx?m=2012082901apa&amp;r=3474697-4599&amp;l=001-b93&amp;t=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ctrTitle"/>
          </p:nvPr>
        </p:nvSpPr>
        <p:spPr>
          <a:xfrm>
            <a:off x="323170" y="454939"/>
            <a:ext cx="9590087" cy="2957733"/>
          </a:xfrm>
        </p:spPr>
        <p:txBody>
          <a:bodyPr/>
          <a:lstStyle/>
          <a:p>
            <a:pPr algn="ctr">
              <a:spcAft>
                <a:spcPts val="3600"/>
              </a:spcAft>
              <a:defRPr/>
            </a:pPr>
            <a:r>
              <a:rPr lang="en-US" sz="4400" u="sng" dirty="0" err="1" smtClean="0"/>
              <a:t>Inservice</a:t>
            </a:r>
            <a:r>
              <a:rPr lang="en-US" sz="4400" u="sng" dirty="0" smtClean="0"/>
              <a:t> Training</a:t>
            </a:r>
            <a:r>
              <a:rPr lang="en-US" sz="1600" dirty="0" smtClean="0"/>
              <a:t/>
            </a:r>
            <a:br>
              <a:rPr lang="en-US" sz="1600" dirty="0" smtClean="0"/>
            </a:br>
            <a:r>
              <a:rPr lang="en-US" sz="1600" dirty="0" smtClean="0"/>
              <a:t/>
            </a:r>
            <a:br>
              <a:rPr lang="en-US" sz="1600" dirty="0" smtClean="0"/>
            </a:br>
            <a:r>
              <a:rPr lang="en-US" sz="4400" dirty="0" smtClean="0"/>
              <a:t>Aging Attorneys:</a:t>
            </a:r>
            <a:br>
              <a:rPr lang="en-US" sz="4400" dirty="0" smtClean="0"/>
            </a:br>
            <a:r>
              <a:rPr lang="en-US" sz="4400" dirty="0" smtClean="0"/>
              <a:t>Dealing with</a:t>
            </a:r>
            <a:br>
              <a:rPr lang="en-US" sz="4400" dirty="0" smtClean="0"/>
            </a:br>
            <a:r>
              <a:rPr lang="en-US" sz="4400" dirty="0" smtClean="0"/>
              <a:t>Dementia &amp; Related Issues</a:t>
            </a:r>
          </a:p>
        </p:txBody>
      </p:sp>
      <p:sp>
        <p:nvSpPr>
          <p:cNvPr id="2062339" name="Rectangle 3"/>
          <p:cNvSpPr>
            <a:spLocks noGrp="1" noChangeArrowheads="1"/>
          </p:cNvSpPr>
          <p:nvPr>
            <p:ph type="subTitle" idx="1"/>
          </p:nvPr>
        </p:nvSpPr>
        <p:spPr>
          <a:xfrm>
            <a:off x="1055688" y="3690851"/>
            <a:ext cx="8197850" cy="2644636"/>
          </a:xfrm>
        </p:spPr>
        <p:txBody>
          <a:bodyPr/>
          <a:lstStyle/>
          <a:p>
            <a:pPr algn="ctr">
              <a:lnSpc>
                <a:spcPct val="80000"/>
              </a:lnSpc>
              <a:defRPr/>
            </a:pPr>
            <a:r>
              <a:rPr lang="en-US" sz="3200" b="1" dirty="0" smtClean="0"/>
              <a:t>David Merrill, MD, PhD</a:t>
            </a:r>
          </a:p>
          <a:p>
            <a:pPr algn="ctr">
              <a:lnSpc>
                <a:spcPct val="80000"/>
              </a:lnSpc>
              <a:defRPr/>
            </a:pPr>
            <a:r>
              <a:rPr lang="en-US" sz="2000" dirty="0" smtClean="0"/>
              <a:t/>
            </a:r>
            <a:br>
              <a:rPr lang="en-US" sz="2000" dirty="0" smtClean="0"/>
            </a:br>
            <a:r>
              <a:rPr lang="en-US" sz="2400" dirty="0" smtClean="0"/>
              <a:t>Assistant Clinical Professor</a:t>
            </a:r>
            <a:endParaRPr lang="en-US" sz="2000" dirty="0" smtClean="0"/>
          </a:p>
          <a:p>
            <a:pPr algn="ctr">
              <a:lnSpc>
                <a:spcPct val="80000"/>
              </a:lnSpc>
              <a:defRPr/>
            </a:pPr>
            <a:r>
              <a:rPr lang="en-US" sz="2400" dirty="0" smtClean="0"/>
              <a:t>University of California, Los Angeles</a:t>
            </a:r>
          </a:p>
          <a:p>
            <a:pPr algn="ctr">
              <a:lnSpc>
                <a:spcPct val="80000"/>
              </a:lnSpc>
              <a:defRPr/>
            </a:pPr>
            <a:r>
              <a:rPr lang="en-US" sz="2400" dirty="0" err="1" smtClean="0"/>
              <a:t>Semel</a:t>
            </a:r>
            <a:r>
              <a:rPr lang="en-US" sz="2400" dirty="0" smtClean="0"/>
              <a:t> Institute for Neuroscience &amp; Human Behavior </a:t>
            </a:r>
          </a:p>
          <a:p>
            <a:pPr algn="ctr">
              <a:lnSpc>
                <a:spcPct val="80000"/>
              </a:lnSpc>
              <a:defRPr/>
            </a:pPr>
            <a:r>
              <a:rPr lang="en-US" sz="2400" dirty="0" smtClean="0"/>
              <a:t>UCLA Longevity Center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Dementia: Facts and Figures</a:t>
            </a:r>
            <a:endParaRPr lang="en-US" dirty="0"/>
          </a:p>
        </p:txBody>
      </p:sp>
      <p:sp>
        <p:nvSpPr>
          <p:cNvPr id="3" name="Content Placeholder 2"/>
          <p:cNvSpPr>
            <a:spLocks noGrp="1"/>
          </p:cNvSpPr>
          <p:nvPr>
            <p:ph sz="quarter" idx="1"/>
          </p:nvPr>
        </p:nvSpPr>
        <p:spPr>
          <a:xfrm>
            <a:off x="587375" y="1373188"/>
            <a:ext cx="8292856" cy="4183550"/>
          </a:xfrm>
        </p:spPr>
        <p:txBody>
          <a:bodyPr>
            <a:normAutofit/>
          </a:bodyPr>
          <a:lstStyle/>
          <a:p>
            <a:pPr>
              <a:defRPr/>
            </a:pPr>
            <a:r>
              <a:rPr lang="en-US" sz="3200" dirty="0" smtClean="0"/>
              <a:t>Total estimated worldwide cost:</a:t>
            </a:r>
          </a:p>
          <a:p>
            <a:pPr lvl="1">
              <a:defRPr/>
            </a:pPr>
            <a:r>
              <a:rPr lang="en-US" sz="2800" dirty="0" smtClean="0"/>
              <a:t>$604 billion</a:t>
            </a:r>
            <a:endParaRPr lang="en-US" sz="3000" dirty="0" smtClean="0"/>
          </a:p>
          <a:p>
            <a:pPr>
              <a:defRPr/>
            </a:pPr>
            <a:r>
              <a:rPr lang="en-US" sz="3200" dirty="0" smtClean="0"/>
              <a:t>US annual costs:</a:t>
            </a:r>
          </a:p>
          <a:p>
            <a:pPr lvl="1">
              <a:defRPr/>
            </a:pPr>
            <a:r>
              <a:rPr lang="en-US" sz="2800" dirty="0" smtClean="0"/>
              <a:t>$183 billion</a:t>
            </a:r>
          </a:p>
          <a:p>
            <a:pPr>
              <a:defRPr/>
            </a:pPr>
            <a:r>
              <a:rPr lang="en-US" sz="3200" dirty="0" smtClean="0"/>
              <a:t>Clinical vs. Research:</a:t>
            </a:r>
          </a:p>
          <a:p>
            <a:pPr lvl="1">
              <a:defRPr/>
            </a:pPr>
            <a:r>
              <a:rPr lang="en-US" sz="2800" dirty="0" smtClean="0"/>
              <a:t>$25,000:$100</a:t>
            </a:r>
          </a:p>
        </p:txBody>
      </p:sp>
      <p:sp>
        <p:nvSpPr>
          <p:cNvPr id="4" name="Text Box 4"/>
          <p:cNvSpPr txBox="1">
            <a:spLocks noChangeArrowheads="1"/>
          </p:cNvSpPr>
          <p:nvPr/>
        </p:nvSpPr>
        <p:spPr bwMode="auto">
          <a:xfrm>
            <a:off x="266700" y="5645804"/>
            <a:ext cx="9732066" cy="929485"/>
          </a:xfrm>
          <a:prstGeom prst="rect">
            <a:avLst/>
          </a:prstGeom>
          <a:noFill/>
          <a:ln w="9525">
            <a:noFill/>
            <a:miter lim="800000"/>
            <a:headEnd type="none" w="sm" len="sm"/>
            <a:tailEnd type="none" w="sm" len="sm"/>
          </a:ln>
          <a:effectLst/>
        </p:spPr>
        <p:txBody>
          <a:bodyPr wrap="square" anchor="b">
            <a:spAutoFit/>
          </a:bodyPr>
          <a:lstStyle/>
          <a:p>
            <a:pPr algn="l">
              <a:buNone/>
            </a:pPr>
            <a:r>
              <a:rPr lang="en-US" sz="1600" b="1" dirty="0" smtClean="0"/>
              <a:t>Alzheimer’s Association: 2010 Alzheimer’s Disease Facts and Figures.</a:t>
            </a:r>
          </a:p>
          <a:p>
            <a:pPr algn="l">
              <a:buNone/>
            </a:pPr>
            <a:r>
              <a:rPr lang="en-US" sz="1600" b="1" dirty="0" smtClean="0"/>
              <a:t>Alzheimer’s </a:t>
            </a:r>
            <a:r>
              <a:rPr lang="en-US" sz="1600" b="1" dirty="0"/>
              <a:t>Disease </a:t>
            </a:r>
            <a:r>
              <a:rPr lang="en-US" sz="1600" b="1" dirty="0" smtClean="0"/>
              <a:t>International, World </a:t>
            </a:r>
            <a:r>
              <a:rPr lang="en-US" sz="1600" b="1" dirty="0"/>
              <a:t>Alzheimer Report </a:t>
            </a:r>
            <a:r>
              <a:rPr lang="en-US" sz="1600" b="1" dirty="0" smtClean="0"/>
              <a:t>2010: The </a:t>
            </a:r>
            <a:r>
              <a:rPr lang="en-US" sz="1600" b="1" dirty="0"/>
              <a:t>Global Economic Impact of </a:t>
            </a:r>
            <a:r>
              <a:rPr lang="en-US" sz="1600" b="1" dirty="0" smtClean="0"/>
              <a:t>Dementia.</a:t>
            </a:r>
          </a:p>
          <a:p>
            <a:pPr algn="l">
              <a:buNone/>
            </a:pPr>
            <a:endParaRPr lang="en-US" sz="1600" b="1" dirty="0">
              <a:effectLst>
                <a:outerShdw blurRad="38100" dist="38100" dir="2700000" algn="tl">
                  <a:srgbClr val="000000"/>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does aging occur?</a:t>
            </a:r>
            <a:endParaRPr lang="en-US" dirty="0"/>
          </a:p>
        </p:txBody>
      </p:sp>
      <p:sp>
        <p:nvSpPr>
          <p:cNvPr id="3" name="Content Placeholder 2"/>
          <p:cNvSpPr>
            <a:spLocks noGrp="1"/>
          </p:cNvSpPr>
          <p:nvPr>
            <p:ph idx="1"/>
          </p:nvPr>
        </p:nvSpPr>
        <p:spPr>
          <a:xfrm>
            <a:off x="249382" y="774700"/>
            <a:ext cx="9759142" cy="5729288"/>
          </a:xfrm>
        </p:spPr>
        <p:txBody>
          <a:bodyPr/>
          <a:lstStyle/>
          <a:p>
            <a:pPr>
              <a:defRPr/>
            </a:pPr>
            <a:r>
              <a:rPr lang="en-US" dirty="0" smtClean="0"/>
              <a:t>Theories</a:t>
            </a:r>
          </a:p>
          <a:p>
            <a:pPr marL="1147762" lvl="1" indent="-514350">
              <a:buFont typeface="+mj-lt"/>
              <a:buAutoNum type="arabicPeriod"/>
              <a:defRPr/>
            </a:pPr>
            <a:r>
              <a:rPr lang="en-US" dirty="0" smtClean="0"/>
              <a:t>Programmed aging</a:t>
            </a:r>
          </a:p>
          <a:p>
            <a:pPr marL="1606550" lvl="2" indent="-514350">
              <a:defRPr/>
            </a:pPr>
            <a:r>
              <a:rPr lang="en-US" dirty="0" smtClean="0"/>
              <a:t>Genetics dictate rate of aging and longevity: 120+?</a:t>
            </a:r>
          </a:p>
          <a:p>
            <a:pPr marL="1147762" lvl="1" indent="-514350">
              <a:buFont typeface="+mj-lt"/>
              <a:buAutoNum type="arabicPeriod"/>
              <a:defRPr/>
            </a:pPr>
            <a:r>
              <a:rPr lang="en-US" dirty="0" smtClean="0"/>
              <a:t>Wear and tear </a:t>
            </a:r>
          </a:p>
          <a:p>
            <a:pPr marL="1606550" lvl="2" indent="-514350">
              <a:defRPr/>
            </a:pPr>
            <a:r>
              <a:rPr lang="en-US" dirty="0" smtClean="0"/>
              <a:t>Continual injury overwhelms repair capacities</a:t>
            </a:r>
          </a:p>
          <a:p>
            <a:pPr marL="1147762" lvl="1" indent="-514350">
              <a:buFont typeface="+mj-lt"/>
              <a:buAutoNum type="arabicPeriod"/>
              <a:defRPr/>
            </a:pPr>
            <a:r>
              <a:rPr lang="en-US" dirty="0" smtClean="0"/>
              <a:t>Use it or lose it</a:t>
            </a:r>
          </a:p>
          <a:p>
            <a:pPr marL="1606550" lvl="2" indent="-514350">
              <a:defRPr/>
            </a:pPr>
            <a:r>
              <a:rPr lang="en-US" dirty="0" smtClean="0"/>
              <a:t>“The only way you can hurt your body is if you don’t use it”</a:t>
            </a:r>
          </a:p>
        </p:txBody>
      </p:sp>
      <p:pic>
        <p:nvPicPr>
          <p:cNvPr id="155650" name="Picture 2" descr="C:\Documents and Settings\David Merrill\My Documents\TALKS-PRESENTATIONS\Talk images\jack-lalanne.jpg"/>
          <p:cNvPicPr>
            <a:picLocks noChangeAspect="1" noChangeArrowheads="1"/>
          </p:cNvPicPr>
          <p:nvPr/>
        </p:nvPicPr>
        <p:blipFill>
          <a:blip r:embed="rId3" cstate="print"/>
          <a:srcRect/>
          <a:stretch>
            <a:fillRect/>
          </a:stretch>
        </p:blipFill>
        <p:spPr bwMode="auto">
          <a:xfrm>
            <a:off x="2762250" y="4083050"/>
            <a:ext cx="4192588" cy="23479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5650"/>
                                        </p:tgtEl>
                                        <p:attrNameLst>
                                          <p:attrName>style.visibility</p:attrName>
                                        </p:attrNameLst>
                                      </p:cBhvr>
                                      <p:to>
                                        <p:strVal val="visible"/>
                                      </p:to>
                                    </p:set>
                                    <p:anim calcmode="lin" valueType="num">
                                      <p:cBhvr additive="base">
                                        <p:cTn id="19" dur="500" fill="hold"/>
                                        <p:tgtEl>
                                          <p:spTgt spid="155650"/>
                                        </p:tgtEl>
                                        <p:attrNameLst>
                                          <p:attrName>ppt_x</p:attrName>
                                        </p:attrNameLst>
                                      </p:cBhvr>
                                      <p:tavLst>
                                        <p:tav tm="0">
                                          <p:val>
                                            <p:strVal val="#ppt_x"/>
                                          </p:val>
                                        </p:tav>
                                        <p:tav tm="100000">
                                          <p:val>
                                            <p:strVal val="#ppt_x"/>
                                          </p:val>
                                        </p:tav>
                                      </p:tavLst>
                                    </p:anim>
                                    <p:anim calcmode="lin" valueType="num">
                                      <p:cBhvr additive="base">
                                        <p:cTn id="20" dur="500" fill="hold"/>
                                        <p:tgtEl>
                                          <p:spTgt spid="155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does aging occur?</a:t>
            </a:r>
            <a:endParaRPr lang="en-US" dirty="0"/>
          </a:p>
        </p:txBody>
      </p:sp>
      <p:sp>
        <p:nvSpPr>
          <p:cNvPr id="3" name="Content Placeholder 2"/>
          <p:cNvSpPr>
            <a:spLocks noGrp="1"/>
          </p:cNvSpPr>
          <p:nvPr>
            <p:ph idx="1"/>
          </p:nvPr>
        </p:nvSpPr>
        <p:spPr>
          <a:xfrm>
            <a:off x="409575" y="774700"/>
            <a:ext cx="6180138" cy="5626100"/>
          </a:xfrm>
        </p:spPr>
        <p:txBody>
          <a:bodyPr/>
          <a:lstStyle/>
          <a:p>
            <a:pPr marL="685800" indent="-514350">
              <a:defRPr/>
            </a:pPr>
            <a:r>
              <a:rPr lang="en-US" dirty="0" smtClean="0"/>
              <a:t>Homeostasis</a:t>
            </a:r>
          </a:p>
          <a:p>
            <a:pPr marL="1147762" lvl="1" indent="-514350">
              <a:defRPr/>
            </a:pPr>
            <a:r>
              <a:rPr lang="en-US" dirty="0" smtClean="0"/>
              <a:t>The ability to maintain a state of equilibrium (i.e., balance)</a:t>
            </a:r>
          </a:p>
          <a:p>
            <a:pPr marL="1606550" lvl="2" indent="-514350">
              <a:defRPr/>
            </a:pPr>
            <a:r>
              <a:rPr lang="en-US" dirty="0" smtClean="0"/>
              <a:t>Cellular needs are met</a:t>
            </a:r>
          </a:p>
          <a:p>
            <a:pPr marL="1147762" lvl="1" indent="-514350">
              <a:defRPr/>
            </a:pPr>
            <a:r>
              <a:rPr lang="en-US" dirty="0" smtClean="0"/>
              <a:t>Each organ plays a role</a:t>
            </a:r>
          </a:p>
          <a:p>
            <a:pPr marL="1147762" lvl="1" indent="-514350">
              <a:defRPr/>
            </a:pPr>
            <a:r>
              <a:rPr lang="en-US" dirty="0" smtClean="0"/>
              <a:t>Dynamic process</a:t>
            </a:r>
          </a:p>
          <a:p>
            <a:pPr marL="1606550" lvl="2" indent="-514350">
              <a:defRPr/>
            </a:pPr>
            <a:r>
              <a:rPr lang="en-US" dirty="0" smtClean="0"/>
              <a:t>Vulnerable to stresses</a:t>
            </a:r>
          </a:p>
          <a:p>
            <a:pPr marL="1147762" lvl="1" indent="-514350">
              <a:defRPr/>
            </a:pPr>
            <a:r>
              <a:rPr lang="en-US" dirty="0" smtClean="0"/>
              <a:t>Exercise </a:t>
            </a:r>
          </a:p>
          <a:p>
            <a:pPr marL="1606550" lvl="2" indent="-514350">
              <a:defRPr/>
            </a:pPr>
            <a:r>
              <a:rPr lang="en-US" dirty="0" smtClean="0"/>
              <a:t>Builds and maintains </a:t>
            </a:r>
          </a:p>
          <a:p>
            <a:pPr marL="1606550" lvl="2" indent="-514350">
              <a:buFont typeface="Wingdings" pitchFamily="2" charset="2"/>
              <a:buNone/>
              <a:defRPr/>
            </a:pPr>
            <a:r>
              <a:rPr lang="en-US" dirty="0" smtClean="0"/>
              <a:t>	resistance to stress </a:t>
            </a:r>
          </a:p>
          <a:p>
            <a:pPr marL="1606550" lvl="2" indent="-514350">
              <a:defRPr/>
            </a:pPr>
            <a:r>
              <a:rPr lang="en-US" dirty="0" smtClean="0"/>
              <a:t>Promotes balance</a:t>
            </a:r>
          </a:p>
        </p:txBody>
      </p:sp>
      <p:pic>
        <p:nvPicPr>
          <p:cNvPr id="9220" name="Picture 2" descr="C:\Documents and Settings\David Merrill\My Documents\TALKS-PRESENTATIONS\Talk images\balance.jpg"/>
          <p:cNvPicPr>
            <a:picLocks noChangeAspect="1" noChangeArrowheads="1"/>
          </p:cNvPicPr>
          <p:nvPr/>
        </p:nvPicPr>
        <p:blipFill>
          <a:blip r:embed="rId3" cstate="print"/>
          <a:srcRect/>
          <a:stretch>
            <a:fillRect/>
          </a:stretch>
        </p:blipFill>
        <p:spPr bwMode="auto">
          <a:xfrm>
            <a:off x="6777038" y="1111250"/>
            <a:ext cx="2998787" cy="39989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does aging occur?</a:t>
            </a:r>
            <a:endParaRPr lang="en-US" dirty="0"/>
          </a:p>
        </p:txBody>
      </p:sp>
      <p:sp>
        <p:nvSpPr>
          <p:cNvPr id="3" name="Content Placeholder 2"/>
          <p:cNvSpPr>
            <a:spLocks noGrp="1"/>
          </p:cNvSpPr>
          <p:nvPr>
            <p:ph idx="1"/>
          </p:nvPr>
        </p:nvSpPr>
        <p:spPr>
          <a:xfrm>
            <a:off x="409575" y="774700"/>
            <a:ext cx="8950325" cy="5729288"/>
          </a:xfrm>
        </p:spPr>
        <p:txBody>
          <a:bodyPr/>
          <a:lstStyle/>
          <a:p>
            <a:pPr marL="685800" indent="-514350">
              <a:defRPr/>
            </a:pPr>
            <a:r>
              <a:rPr lang="en-US" dirty="0" err="1" smtClean="0"/>
              <a:t>Homeostenosis</a:t>
            </a:r>
            <a:endParaRPr lang="en-US" dirty="0" smtClean="0"/>
          </a:p>
          <a:p>
            <a:pPr marL="1147762" lvl="1" indent="-514350">
              <a:defRPr/>
            </a:pPr>
            <a:r>
              <a:rPr lang="en-US" dirty="0" smtClean="0"/>
              <a:t>Characteristic, progressive constriction of homeostatic reserve that occurs with aging </a:t>
            </a:r>
          </a:p>
          <a:p>
            <a:pPr marL="1606550" lvl="2" indent="-514350">
              <a:defRPr/>
            </a:pPr>
            <a:r>
              <a:rPr lang="en-US" dirty="0" smtClean="0"/>
              <a:t>Increases vulnerability to stress</a:t>
            </a:r>
          </a:p>
          <a:p>
            <a:pPr marL="1606550" lvl="2" indent="-514350">
              <a:buNone/>
              <a:defRPr/>
            </a:pPr>
            <a:r>
              <a:rPr lang="en-US" dirty="0" smtClean="0"/>
              <a:t>	(injury, infection, illness, etc.)</a:t>
            </a:r>
          </a:p>
        </p:txBody>
      </p:sp>
      <p:pic>
        <p:nvPicPr>
          <p:cNvPr id="10244" name="Picture 3" descr="C:\Documents and Settings\David Merrill\My Documents\TALKS-PRESENTATIONS\Talk images\narrowing lanes.jpg"/>
          <p:cNvPicPr>
            <a:picLocks noChangeAspect="1" noChangeArrowheads="1"/>
          </p:cNvPicPr>
          <p:nvPr/>
        </p:nvPicPr>
        <p:blipFill>
          <a:blip r:embed="rId3" cstate="print"/>
          <a:srcRect/>
          <a:stretch>
            <a:fillRect/>
          </a:stretch>
        </p:blipFill>
        <p:spPr bwMode="auto">
          <a:xfrm>
            <a:off x="3474919" y="3397258"/>
            <a:ext cx="2878138" cy="2878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Musculoskeletal System and Aging</a:t>
            </a:r>
            <a:endParaRPr lang="en-US" dirty="0"/>
          </a:p>
        </p:txBody>
      </p:sp>
      <p:sp>
        <p:nvSpPr>
          <p:cNvPr id="3" name="Content Placeholder 2"/>
          <p:cNvSpPr>
            <a:spLocks noGrp="1"/>
          </p:cNvSpPr>
          <p:nvPr>
            <p:ph idx="1"/>
          </p:nvPr>
        </p:nvSpPr>
        <p:spPr>
          <a:xfrm>
            <a:off x="388938" y="4368800"/>
            <a:ext cx="8950325" cy="2139950"/>
          </a:xfrm>
        </p:spPr>
        <p:txBody>
          <a:bodyPr/>
          <a:lstStyle/>
          <a:p>
            <a:pPr>
              <a:defRPr/>
            </a:pPr>
            <a:r>
              <a:rPr lang="en-US" dirty="0" smtClean="0"/>
              <a:t>Bone thins and weakens</a:t>
            </a:r>
          </a:p>
          <a:p>
            <a:pPr lvl="1">
              <a:defRPr/>
            </a:pPr>
            <a:r>
              <a:rPr lang="en-US" dirty="0" smtClean="0"/>
              <a:t>Estrogen/testosterone deficiencies</a:t>
            </a:r>
          </a:p>
          <a:p>
            <a:pPr lvl="1">
              <a:defRPr/>
            </a:pPr>
            <a:r>
              <a:rPr lang="en-US" dirty="0" smtClean="0"/>
              <a:t>Poor calcium intake</a:t>
            </a:r>
          </a:p>
          <a:p>
            <a:pPr lvl="1">
              <a:defRPr/>
            </a:pPr>
            <a:r>
              <a:rPr lang="en-US" dirty="0" smtClean="0"/>
              <a:t>Insufficient exercise/low peak bone density</a:t>
            </a:r>
          </a:p>
          <a:p>
            <a:pPr lvl="3">
              <a:buFontTx/>
              <a:buNone/>
              <a:defRPr/>
            </a:pPr>
            <a:endParaRPr lang="en-US" dirty="0"/>
          </a:p>
        </p:txBody>
      </p:sp>
      <p:pic>
        <p:nvPicPr>
          <p:cNvPr id="11268" name="Picture 4" descr="C:\Documents and Settings\David Merrill\Desktop\IB301[1].jpg"/>
          <p:cNvPicPr>
            <a:picLocks noChangeAspect="1" noChangeArrowheads="1"/>
          </p:cNvPicPr>
          <p:nvPr/>
        </p:nvPicPr>
        <p:blipFill>
          <a:blip r:embed="rId2" cstate="print"/>
          <a:srcRect/>
          <a:stretch>
            <a:fillRect/>
          </a:stretch>
        </p:blipFill>
        <p:spPr bwMode="auto">
          <a:xfrm>
            <a:off x="1409700" y="1014413"/>
            <a:ext cx="2847975" cy="3071812"/>
          </a:xfrm>
          <a:prstGeom prst="rect">
            <a:avLst/>
          </a:prstGeom>
          <a:noFill/>
          <a:ln w="9525">
            <a:noFill/>
            <a:miter lim="800000"/>
            <a:headEnd/>
            <a:tailEnd/>
          </a:ln>
        </p:spPr>
      </p:pic>
      <p:pic>
        <p:nvPicPr>
          <p:cNvPr id="11269" name="Picture 5" descr="C:\Documents and Settings\David Merrill\Desktop\osteoporosis-picture[1].jpg"/>
          <p:cNvPicPr>
            <a:picLocks noChangeAspect="1" noChangeArrowheads="1"/>
          </p:cNvPicPr>
          <p:nvPr/>
        </p:nvPicPr>
        <p:blipFill>
          <a:blip r:embed="rId3" cstate="print"/>
          <a:srcRect/>
          <a:stretch>
            <a:fillRect/>
          </a:stretch>
        </p:blipFill>
        <p:spPr bwMode="auto">
          <a:xfrm>
            <a:off x="4543425" y="998538"/>
            <a:ext cx="3890963" cy="31130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Musculoskeletal System and Aging</a:t>
            </a:r>
            <a:endParaRPr lang="en-US" dirty="0"/>
          </a:p>
        </p:txBody>
      </p:sp>
      <p:sp>
        <p:nvSpPr>
          <p:cNvPr id="3" name="Content Placeholder 2"/>
          <p:cNvSpPr>
            <a:spLocks noGrp="1"/>
          </p:cNvSpPr>
          <p:nvPr>
            <p:ph idx="1"/>
          </p:nvPr>
        </p:nvSpPr>
        <p:spPr>
          <a:xfrm>
            <a:off x="392113" y="3657600"/>
            <a:ext cx="8950325" cy="3200400"/>
          </a:xfrm>
        </p:spPr>
        <p:txBody>
          <a:bodyPr/>
          <a:lstStyle/>
          <a:p>
            <a:pPr>
              <a:defRPr/>
            </a:pPr>
            <a:r>
              <a:rPr lang="en-US" dirty="0" smtClean="0"/>
              <a:t>Muscle mass and strength decline</a:t>
            </a:r>
          </a:p>
          <a:p>
            <a:pPr lvl="1">
              <a:defRPr/>
            </a:pPr>
            <a:r>
              <a:rPr lang="en-US" dirty="0" err="1" smtClean="0"/>
              <a:t>Sarcopenia</a:t>
            </a:r>
            <a:r>
              <a:rPr lang="en-US" dirty="0" smtClean="0"/>
              <a:t> </a:t>
            </a:r>
          </a:p>
          <a:p>
            <a:pPr lvl="2">
              <a:defRPr/>
            </a:pPr>
            <a:r>
              <a:rPr lang="en-US" dirty="0" smtClean="0"/>
              <a:t>Greek Meaning: “Poverty of Flesh”</a:t>
            </a:r>
          </a:p>
          <a:p>
            <a:pPr lvl="1">
              <a:defRPr/>
            </a:pPr>
            <a:r>
              <a:rPr lang="en-US" dirty="0" smtClean="0"/>
              <a:t>Begins in 4</a:t>
            </a:r>
            <a:r>
              <a:rPr lang="en-US" baseline="30000" dirty="0" smtClean="0"/>
              <a:t>th</a:t>
            </a:r>
            <a:r>
              <a:rPr lang="en-US" dirty="0" smtClean="0"/>
              <a:t> decade</a:t>
            </a:r>
          </a:p>
          <a:p>
            <a:pPr lvl="2">
              <a:defRPr/>
            </a:pPr>
            <a:r>
              <a:rPr lang="en-US" dirty="0" smtClean="0"/>
              <a:t>Smaller number of </a:t>
            </a:r>
            <a:r>
              <a:rPr lang="en-US" i="1" dirty="0" smtClean="0"/>
              <a:t>type II </a:t>
            </a:r>
            <a:r>
              <a:rPr lang="en-US" dirty="0" smtClean="0"/>
              <a:t>fast-twitch fibers</a:t>
            </a:r>
          </a:p>
          <a:p>
            <a:pPr lvl="2">
              <a:defRPr/>
            </a:pPr>
            <a:r>
              <a:rPr lang="en-US" dirty="0" smtClean="0"/>
              <a:t>Fewer motor units and synapses</a:t>
            </a:r>
          </a:p>
          <a:p>
            <a:pPr lvl="2">
              <a:defRPr/>
            </a:pPr>
            <a:r>
              <a:rPr lang="en-US" dirty="0" smtClean="0"/>
              <a:t>Cartilage stiffens and declines in strength</a:t>
            </a:r>
          </a:p>
          <a:p>
            <a:pPr lvl="3">
              <a:defRPr/>
            </a:pPr>
            <a:endParaRPr lang="en-US" dirty="0"/>
          </a:p>
        </p:txBody>
      </p:sp>
      <p:pic>
        <p:nvPicPr>
          <p:cNvPr id="12292" name="Picture 2" descr="C:\Documents and Settings\David Merrill\Desktop\sarcopenia[1].jpg"/>
          <p:cNvPicPr>
            <a:picLocks noChangeAspect="1" noChangeArrowheads="1"/>
          </p:cNvPicPr>
          <p:nvPr/>
        </p:nvPicPr>
        <p:blipFill>
          <a:blip r:embed="rId2" cstate="print"/>
          <a:srcRect/>
          <a:stretch>
            <a:fillRect/>
          </a:stretch>
        </p:blipFill>
        <p:spPr bwMode="auto">
          <a:xfrm>
            <a:off x="1603375" y="779463"/>
            <a:ext cx="6491288" cy="2808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Musculoskeletal System and Aging</a:t>
            </a:r>
            <a:endParaRPr lang="en-US" dirty="0"/>
          </a:p>
        </p:txBody>
      </p:sp>
      <p:sp>
        <p:nvSpPr>
          <p:cNvPr id="3" name="Content Placeholder 2"/>
          <p:cNvSpPr>
            <a:spLocks noGrp="1"/>
          </p:cNvSpPr>
          <p:nvPr>
            <p:ph idx="1"/>
          </p:nvPr>
        </p:nvSpPr>
        <p:spPr>
          <a:xfrm>
            <a:off x="392113" y="942975"/>
            <a:ext cx="8950325" cy="3413125"/>
          </a:xfrm>
        </p:spPr>
        <p:txBody>
          <a:bodyPr/>
          <a:lstStyle/>
          <a:p>
            <a:pPr>
              <a:defRPr/>
            </a:pPr>
            <a:r>
              <a:rPr lang="en-US" dirty="0" smtClean="0"/>
              <a:t>Muscle mass/strength decline</a:t>
            </a:r>
          </a:p>
          <a:p>
            <a:pPr lvl="1">
              <a:defRPr/>
            </a:pPr>
            <a:r>
              <a:rPr lang="en-US" dirty="0" smtClean="0"/>
              <a:t>Increased risk for disability and loss of function</a:t>
            </a:r>
          </a:p>
          <a:p>
            <a:pPr marL="461963" lvl="2" indent="-461963">
              <a:spcBef>
                <a:spcPct val="40000"/>
              </a:spcBef>
              <a:buClr>
                <a:srgbClr val="FF6600"/>
              </a:buClr>
              <a:buSzPct val="135000"/>
              <a:buFont typeface="Wingdings" pitchFamily="2" charset="2"/>
              <a:buChar char="w"/>
              <a:defRPr/>
            </a:pPr>
            <a:r>
              <a:rPr lang="en-US" sz="2800" dirty="0" smtClean="0"/>
              <a:t>Exercise can slow age-related changes!</a:t>
            </a:r>
            <a:endParaRPr lang="en-US" dirty="0" smtClean="0"/>
          </a:p>
        </p:txBody>
      </p:sp>
      <p:pic>
        <p:nvPicPr>
          <p:cNvPr id="144387" name="Picture 3" descr="C:\Documents and Settings\David Merrill\Desktop\strength-training[1].jpg"/>
          <p:cNvPicPr>
            <a:picLocks noChangeAspect="1" noChangeArrowheads="1"/>
          </p:cNvPicPr>
          <p:nvPr/>
        </p:nvPicPr>
        <p:blipFill>
          <a:blip r:embed="rId2" cstate="print"/>
          <a:srcRect/>
          <a:stretch>
            <a:fillRect/>
          </a:stretch>
        </p:blipFill>
        <p:spPr bwMode="auto">
          <a:xfrm>
            <a:off x="2954338" y="2913063"/>
            <a:ext cx="4038600" cy="26908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44387"/>
                                        </p:tgtEl>
                                        <p:attrNameLst>
                                          <p:attrName>style.visibility</p:attrName>
                                        </p:attrNameLst>
                                      </p:cBhvr>
                                      <p:to>
                                        <p:strVal val="visible"/>
                                      </p:to>
                                    </p:set>
                                    <p:anim calcmode="lin" valueType="num">
                                      <p:cBhvr additive="base">
                                        <p:cTn id="9" dur="500" fill="hold"/>
                                        <p:tgtEl>
                                          <p:spTgt spid="144387"/>
                                        </p:tgtEl>
                                        <p:attrNameLst>
                                          <p:attrName>ppt_x</p:attrName>
                                        </p:attrNameLst>
                                      </p:cBhvr>
                                      <p:tavLst>
                                        <p:tav tm="0">
                                          <p:val>
                                            <p:strVal val="#ppt_x"/>
                                          </p:val>
                                        </p:tav>
                                        <p:tav tm="100000">
                                          <p:val>
                                            <p:strVal val="#ppt_x"/>
                                          </p:val>
                                        </p:tav>
                                      </p:tavLst>
                                    </p:anim>
                                    <p:anim calcmode="lin" valueType="num">
                                      <p:cBhvr additive="base">
                                        <p:cTn id="10" dur="500" fill="hold"/>
                                        <p:tgtEl>
                                          <p:spTgt spid="144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Becoming Really Old: The Indignities</a:t>
            </a:r>
            <a:endParaRPr lang="en-US" dirty="0"/>
          </a:p>
        </p:txBody>
      </p:sp>
      <p:sp>
        <p:nvSpPr>
          <p:cNvPr id="16388" name="Rectangle 3"/>
          <p:cNvSpPr>
            <a:spLocks noChangeArrowheads="1"/>
          </p:cNvSpPr>
          <p:nvPr/>
        </p:nvSpPr>
        <p:spPr bwMode="auto">
          <a:xfrm>
            <a:off x="2847975" y="6049963"/>
            <a:ext cx="6469063" cy="461962"/>
          </a:xfrm>
          <a:prstGeom prst="rect">
            <a:avLst/>
          </a:prstGeom>
          <a:noFill/>
          <a:ln w="9525">
            <a:noFill/>
            <a:miter lim="800000"/>
            <a:headEnd/>
            <a:tailEnd/>
          </a:ln>
        </p:spPr>
        <p:txBody>
          <a:bodyPr>
            <a:spAutoFit/>
          </a:bodyPr>
          <a:lstStyle/>
          <a:p>
            <a:pPr algn="r">
              <a:buFontTx/>
              <a:buNone/>
            </a:pPr>
            <a:r>
              <a:rPr lang="en-US" dirty="0"/>
              <a:t>Ruth F. Lax, Psychoanalytic Quarterly, 2008</a:t>
            </a:r>
          </a:p>
        </p:txBody>
      </p:sp>
      <p:sp>
        <p:nvSpPr>
          <p:cNvPr id="6" name="Content Placeholder 2"/>
          <p:cNvSpPr>
            <a:spLocks noGrp="1"/>
          </p:cNvSpPr>
          <p:nvPr>
            <p:ph idx="1"/>
          </p:nvPr>
        </p:nvSpPr>
        <p:spPr>
          <a:xfrm>
            <a:off x="287338" y="839788"/>
            <a:ext cx="8942387" cy="5164137"/>
          </a:xfrm>
        </p:spPr>
        <p:txBody>
          <a:bodyPr/>
          <a:lstStyle/>
          <a:p>
            <a:pPr>
              <a:buFont typeface="Wingdings" pitchFamily="2" charset="2"/>
              <a:buNone/>
              <a:defRPr/>
            </a:pPr>
            <a:r>
              <a:rPr lang="en-US" dirty="0" smtClean="0"/>
              <a:t>“The topic of this essay is one of the most dreaded by our society, and, therefore, consideration of it is extremely unpopular. It deals with a contradiction experienced by all of us, from time immemorial: </a:t>
            </a:r>
            <a:r>
              <a:rPr lang="en-US" b="1" dirty="0" smtClean="0"/>
              <a:t>we want to live long, but we do not want to get old</a:t>
            </a:r>
            <a:r>
              <a:rPr lang="en-US" dirty="0" smtClean="0"/>
              <a:t>. It is a conundrum that we have not been able to resolve. Yet we continue to try, even though we know in the end all our attempts will fail. Denial as a defense may at times appear to succeed, but the success is only temporary. Physical and subsequent psychic changes enforce reality.”</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Chronic Disease in the Elderly</a:t>
            </a:r>
            <a:endParaRPr lang="en-US" dirty="0"/>
          </a:p>
        </p:txBody>
      </p:sp>
      <p:sp>
        <p:nvSpPr>
          <p:cNvPr id="3" name="Content Placeholder 2"/>
          <p:cNvSpPr>
            <a:spLocks noGrp="1"/>
          </p:cNvSpPr>
          <p:nvPr>
            <p:ph idx="1"/>
          </p:nvPr>
        </p:nvSpPr>
        <p:spPr>
          <a:xfrm>
            <a:off x="287338" y="899659"/>
            <a:ext cx="8950325" cy="5958341"/>
          </a:xfrm>
        </p:spPr>
        <p:txBody>
          <a:bodyPr/>
          <a:lstStyle/>
          <a:p>
            <a:pPr>
              <a:defRPr/>
            </a:pPr>
            <a:r>
              <a:rPr lang="en-US" dirty="0" smtClean="0"/>
              <a:t>More prevalent in elderly</a:t>
            </a:r>
          </a:p>
          <a:p>
            <a:pPr lvl="1">
              <a:defRPr/>
            </a:pPr>
            <a:r>
              <a:rPr lang="en-US" dirty="0" smtClean="0"/>
              <a:t>Cumulative effect of environment &amp; heredity</a:t>
            </a:r>
          </a:p>
          <a:p>
            <a:pPr>
              <a:defRPr/>
            </a:pPr>
            <a:r>
              <a:rPr lang="en-US" dirty="0" smtClean="0"/>
              <a:t>Omnipresent</a:t>
            </a:r>
          </a:p>
          <a:p>
            <a:pPr lvl="1">
              <a:defRPr/>
            </a:pPr>
            <a:r>
              <a:rPr lang="en-US" dirty="0" smtClean="0"/>
              <a:t>Cardiovascular  &amp; </a:t>
            </a:r>
            <a:r>
              <a:rPr lang="en-US" dirty="0" err="1" smtClean="0"/>
              <a:t>cerebrovascular</a:t>
            </a:r>
            <a:r>
              <a:rPr lang="en-US" dirty="0" smtClean="0"/>
              <a:t> disease</a:t>
            </a:r>
          </a:p>
          <a:p>
            <a:pPr lvl="1">
              <a:defRPr/>
            </a:pPr>
            <a:r>
              <a:rPr lang="en-US" dirty="0" smtClean="0"/>
              <a:t>Cancer – breast &amp; prostate</a:t>
            </a:r>
          </a:p>
          <a:p>
            <a:pPr lvl="1">
              <a:defRPr/>
            </a:pPr>
            <a:r>
              <a:rPr lang="en-US" dirty="0" smtClean="0"/>
              <a:t>Hypercholesterolemia &amp; hypertension</a:t>
            </a:r>
          </a:p>
          <a:p>
            <a:pPr lvl="1">
              <a:defRPr/>
            </a:pPr>
            <a:r>
              <a:rPr lang="en-US" dirty="0" smtClean="0"/>
              <a:t>Obesity &amp; diabetes</a:t>
            </a:r>
          </a:p>
          <a:p>
            <a:pPr lvl="1">
              <a:defRPr/>
            </a:pPr>
            <a:r>
              <a:rPr lang="en-US" dirty="0" smtClean="0"/>
              <a:t>Osteoarthritis &amp; osteoporosis</a:t>
            </a:r>
          </a:p>
          <a:p>
            <a:pPr lvl="1">
              <a:defRPr/>
            </a:pPr>
            <a:r>
              <a:rPr lang="en-US" dirty="0" smtClean="0"/>
              <a:t>Vision &amp; hearing loss</a:t>
            </a:r>
          </a:p>
          <a:p>
            <a:pPr>
              <a:defRPr/>
            </a:pPr>
            <a:r>
              <a:rPr lang="en-US" dirty="0" smtClean="0"/>
              <a:t>Increased multisystem disease</a:t>
            </a:r>
          </a:p>
          <a:p>
            <a:pPr lvl="1">
              <a:defRPr/>
            </a:pPr>
            <a:r>
              <a:rPr lang="en-US" dirty="0" smtClean="0"/>
              <a:t>Increases vulnerability to declining health</a:t>
            </a:r>
          </a:p>
          <a:p>
            <a:pPr lvl="1">
              <a:defRPr/>
            </a:pPr>
            <a:r>
              <a:rPr lang="en-US" dirty="0" smtClean="0"/>
              <a:t>Can burden an individual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Physiological Changes with Aging</a:t>
            </a:r>
            <a:endParaRPr lang="en-US" dirty="0"/>
          </a:p>
        </p:txBody>
      </p:sp>
      <p:sp>
        <p:nvSpPr>
          <p:cNvPr id="3" name="Content Placeholder 2"/>
          <p:cNvSpPr>
            <a:spLocks noGrp="1"/>
          </p:cNvSpPr>
          <p:nvPr>
            <p:ph idx="1"/>
          </p:nvPr>
        </p:nvSpPr>
        <p:spPr>
          <a:xfrm>
            <a:off x="436967" y="891050"/>
            <a:ext cx="8950325" cy="5609503"/>
          </a:xfrm>
        </p:spPr>
        <p:txBody>
          <a:bodyPr/>
          <a:lstStyle/>
          <a:p>
            <a:pPr>
              <a:defRPr/>
            </a:pPr>
            <a:r>
              <a:rPr lang="en-US" dirty="0" smtClean="0">
                <a:solidFill>
                  <a:schemeClr val="accent2"/>
                </a:solidFill>
              </a:rPr>
              <a:t>Musculoskeletal</a:t>
            </a:r>
          </a:p>
          <a:p>
            <a:pPr>
              <a:defRPr/>
            </a:pPr>
            <a:r>
              <a:rPr lang="en-US" dirty="0" smtClean="0">
                <a:solidFill>
                  <a:schemeClr val="accent2"/>
                </a:solidFill>
              </a:rPr>
              <a:t>Vision</a:t>
            </a:r>
          </a:p>
          <a:p>
            <a:pPr>
              <a:defRPr/>
            </a:pPr>
            <a:r>
              <a:rPr lang="en-US" dirty="0" smtClean="0">
                <a:solidFill>
                  <a:schemeClr val="accent2"/>
                </a:solidFill>
              </a:rPr>
              <a:t>Hearing </a:t>
            </a:r>
          </a:p>
          <a:p>
            <a:pPr>
              <a:defRPr/>
            </a:pPr>
            <a:r>
              <a:rPr lang="en-US" dirty="0" smtClean="0">
                <a:solidFill>
                  <a:schemeClr val="accent2"/>
                </a:solidFill>
              </a:rPr>
              <a:t>Nervous System</a:t>
            </a:r>
          </a:p>
          <a:p>
            <a:pPr>
              <a:defRPr/>
            </a:pPr>
            <a:r>
              <a:rPr lang="en-US" dirty="0" smtClean="0"/>
              <a:t>Cardiovascular</a:t>
            </a:r>
          </a:p>
          <a:p>
            <a:pPr>
              <a:defRPr/>
            </a:pPr>
            <a:r>
              <a:rPr lang="en-US" dirty="0" smtClean="0"/>
              <a:t>Respiratory</a:t>
            </a:r>
          </a:p>
          <a:p>
            <a:pPr>
              <a:defRPr/>
            </a:pPr>
            <a:r>
              <a:rPr lang="en-US" dirty="0" smtClean="0"/>
              <a:t>Gastrointestinal</a:t>
            </a:r>
          </a:p>
          <a:p>
            <a:pPr>
              <a:defRPr/>
            </a:pPr>
            <a:r>
              <a:rPr lang="en-US" dirty="0" smtClean="0"/>
              <a:t>Endocrine</a:t>
            </a:r>
          </a:p>
          <a:p>
            <a:pPr>
              <a:defRPr/>
            </a:pPr>
            <a:r>
              <a:rPr lang="en-US" dirty="0" smtClean="0"/>
              <a:t>Renal</a:t>
            </a:r>
          </a:p>
          <a:p>
            <a:pPr lvl="1">
              <a:defRPr/>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87338" y="1014152"/>
            <a:ext cx="9068933" cy="5566261"/>
          </a:xfrm>
        </p:spPr>
        <p:txBody>
          <a:bodyPr/>
          <a:lstStyle/>
          <a:p>
            <a:r>
              <a:rPr lang="en-US" dirty="0" smtClean="0"/>
              <a:t>Purpose: In-service training </a:t>
            </a:r>
          </a:p>
          <a:p>
            <a:pPr lvl="1"/>
            <a:r>
              <a:rPr lang="en-US" dirty="0" smtClean="0"/>
              <a:t>Dealing with dementia issues in older attorneys</a:t>
            </a:r>
          </a:p>
          <a:p>
            <a:r>
              <a:rPr lang="en-US" dirty="0" smtClean="0"/>
              <a:t>Goals: </a:t>
            </a:r>
          </a:p>
          <a:p>
            <a:pPr lvl="1"/>
            <a:r>
              <a:rPr lang="en-US" dirty="0" smtClean="0"/>
              <a:t>Gain the knowledge to consult with</a:t>
            </a:r>
          </a:p>
          <a:p>
            <a:pPr lvl="2"/>
            <a:r>
              <a:rPr lang="en-US" dirty="0" smtClean="0"/>
              <a:t>Family members, friends, colleagues of older attorneys </a:t>
            </a:r>
          </a:p>
          <a:p>
            <a:pPr lvl="1"/>
            <a:r>
              <a:rPr lang="en-US" dirty="0" smtClean="0"/>
              <a:t>Re: Attorneys experiencing declining mental acuity</a:t>
            </a:r>
          </a:p>
          <a:p>
            <a:pPr lvl="2"/>
            <a:r>
              <a:rPr lang="en-US" dirty="0" smtClean="0"/>
              <a:t>Understand aging, dementia, and related issues </a:t>
            </a:r>
          </a:p>
          <a:p>
            <a:pPr lvl="3"/>
            <a:r>
              <a:rPr lang="en-US" dirty="0" smtClean="0"/>
              <a:t>E.g., medication problems, other health issues </a:t>
            </a:r>
          </a:p>
          <a:p>
            <a:r>
              <a:rPr lang="en-US" dirty="0" smtClean="0"/>
              <a:t>Leave better equipped to render such consultation</a:t>
            </a:r>
            <a:br>
              <a:rPr lang="en-US" dirty="0" smtClean="0"/>
            </a:b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9429750" cy="592138"/>
          </a:xfrm>
        </p:spPr>
        <p:txBody>
          <a:bodyPr/>
          <a:lstStyle/>
          <a:p>
            <a:pPr>
              <a:defRPr/>
            </a:pPr>
            <a:r>
              <a:rPr lang="en-US" dirty="0" smtClean="0"/>
              <a:t>Vision and Aging</a:t>
            </a:r>
            <a:endParaRPr lang="en-US" dirty="0"/>
          </a:p>
        </p:txBody>
      </p:sp>
      <p:sp>
        <p:nvSpPr>
          <p:cNvPr id="4" name="Text Placeholder 3"/>
          <p:cNvSpPr>
            <a:spLocks noGrp="1"/>
          </p:cNvSpPr>
          <p:nvPr>
            <p:ph type="body" sz="half" idx="2"/>
          </p:nvPr>
        </p:nvSpPr>
        <p:spPr>
          <a:xfrm>
            <a:off x="290513" y="1245476"/>
            <a:ext cx="5351462" cy="4539374"/>
          </a:xfrm>
        </p:spPr>
        <p:txBody>
          <a:bodyPr/>
          <a:lstStyle/>
          <a:p>
            <a:pPr>
              <a:defRPr/>
            </a:pPr>
            <a:r>
              <a:rPr lang="en-US" sz="2600" dirty="0" smtClean="0"/>
              <a:t>Decreased acuity for objects</a:t>
            </a:r>
          </a:p>
          <a:p>
            <a:pPr lvl="1">
              <a:defRPr/>
            </a:pPr>
            <a:r>
              <a:rPr lang="en-US" sz="2400" dirty="0" smtClean="0"/>
              <a:t>Both stationary and moving</a:t>
            </a:r>
          </a:p>
          <a:p>
            <a:pPr lvl="1">
              <a:defRPr/>
            </a:pPr>
            <a:r>
              <a:rPr lang="en-US" sz="2400" dirty="0" smtClean="0"/>
              <a:t>E.g., hitting a baseball</a:t>
            </a:r>
          </a:p>
          <a:p>
            <a:pPr>
              <a:defRPr/>
            </a:pPr>
            <a:r>
              <a:rPr lang="en-US" sz="2600" dirty="0" smtClean="0"/>
              <a:t>Loss of adaptation to light</a:t>
            </a:r>
          </a:p>
          <a:p>
            <a:pPr lvl="1">
              <a:defRPr/>
            </a:pPr>
            <a:r>
              <a:rPr lang="en-US" sz="2400" dirty="0" smtClean="0"/>
              <a:t>Increased rigidity of the pupil</a:t>
            </a:r>
          </a:p>
          <a:p>
            <a:pPr lvl="1">
              <a:defRPr/>
            </a:pPr>
            <a:r>
              <a:rPr lang="en-US" sz="2400" dirty="0" smtClean="0"/>
              <a:t>E.g., entering a dark theater</a:t>
            </a:r>
          </a:p>
          <a:p>
            <a:pPr>
              <a:defRPr/>
            </a:pPr>
            <a:endParaRPr lang="en-US" dirty="0" smtClean="0"/>
          </a:p>
        </p:txBody>
      </p:sp>
      <p:pic>
        <p:nvPicPr>
          <p:cNvPr id="14340" name="Picture 12" descr="Eye exam.jpg"/>
          <p:cNvPicPr>
            <a:picLocks noChangeAspect="1"/>
          </p:cNvPicPr>
          <p:nvPr/>
        </p:nvPicPr>
        <p:blipFill>
          <a:blip r:embed="rId3" cstate="print"/>
          <a:srcRect/>
          <a:stretch>
            <a:fillRect/>
          </a:stretch>
        </p:blipFill>
        <p:spPr bwMode="auto">
          <a:xfrm>
            <a:off x="5787203" y="1280510"/>
            <a:ext cx="3908589" cy="39110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9429750" cy="592138"/>
          </a:xfrm>
        </p:spPr>
        <p:txBody>
          <a:bodyPr/>
          <a:lstStyle/>
          <a:p>
            <a:pPr>
              <a:defRPr/>
            </a:pPr>
            <a:r>
              <a:rPr lang="en-US" dirty="0" smtClean="0"/>
              <a:t>Vision and Aging</a:t>
            </a:r>
            <a:endParaRPr lang="en-US" dirty="0"/>
          </a:p>
        </p:txBody>
      </p:sp>
      <p:sp>
        <p:nvSpPr>
          <p:cNvPr id="4" name="Text Placeholder 3"/>
          <p:cNvSpPr>
            <a:spLocks noGrp="1"/>
          </p:cNvSpPr>
          <p:nvPr>
            <p:ph type="body" sz="half" idx="2"/>
          </p:nvPr>
        </p:nvSpPr>
        <p:spPr>
          <a:xfrm>
            <a:off x="4594500" y="1159369"/>
            <a:ext cx="5351462" cy="4783137"/>
          </a:xfrm>
        </p:spPr>
        <p:txBody>
          <a:bodyPr/>
          <a:lstStyle/>
          <a:p>
            <a:pPr>
              <a:defRPr/>
            </a:pPr>
            <a:r>
              <a:rPr lang="en-US" sz="2600" dirty="0" err="1" smtClean="0"/>
              <a:t>Presbyopia</a:t>
            </a:r>
            <a:endParaRPr lang="en-US" sz="2600" dirty="0" smtClean="0"/>
          </a:p>
          <a:p>
            <a:pPr lvl="1">
              <a:defRPr/>
            </a:pPr>
            <a:r>
              <a:rPr lang="en-US" sz="2400" dirty="0" smtClean="0"/>
              <a:t>Greek for “elderly vision”</a:t>
            </a:r>
          </a:p>
          <a:p>
            <a:pPr lvl="1">
              <a:defRPr/>
            </a:pPr>
            <a:r>
              <a:rPr lang="en-US" sz="2400" dirty="0" smtClean="0"/>
              <a:t>The 40 year “atomic clock”</a:t>
            </a:r>
          </a:p>
          <a:p>
            <a:pPr lvl="2">
              <a:defRPr/>
            </a:pPr>
            <a:r>
              <a:rPr lang="en-US" sz="2200" dirty="0" smtClean="0"/>
              <a:t>Eye muscles weaken</a:t>
            </a:r>
          </a:p>
          <a:p>
            <a:pPr lvl="2">
              <a:defRPr/>
            </a:pPr>
            <a:r>
              <a:rPr lang="en-US" sz="2200" dirty="0" smtClean="0"/>
              <a:t>Lens loses elasticity</a:t>
            </a:r>
          </a:p>
          <a:p>
            <a:pPr lvl="2">
              <a:defRPr/>
            </a:pPr>
            <a:r>
              <a:rPr lang="en-US" sz="2200" dirty="0" smtClean="0"/>
              <a:t>Loss of near focus </a:t>
            </a:r>
            <a:r>
              <a:rPr lang="en-US" sz="2200" dirty="0" smtClean="0">
                <a:sym typeface="Wingdings" pitchFamily="2" charset="2"/>
              </a:rPr>
              <a:t></a:t>
            </a:r>
          </a:p>
          <a:p>
            <a:pPr lvl="3">
              <a:defRPr/>
            </a:pPr>
            <a:r>
              <a:rPr lang="en-US" sz="2200" dirty="0" smtClean="0">
                <a:sym typeface="Wingdings" pitchFamily="2" charset="2"/>
              </a:rPr>
              <a:t>Reading Glasses</a:t>
            </a:r>
          </a:p>
          <a:p>
            <a:pPr>
              <a:defRPr/>
            </a:pPr>
            <a:endParaRPr lang="en-US" dirty="0" smtClean="0"/>
          </a:p>
        </p:txBody>
      </p:sp>
      <p:pic>
        <p:nvPicPr>
          <p:cNvPr id="14341" name="Picture 17" descr="Eye with aging.jpg"/>
          <p:cNvPicPr>
            <a:picLocks noChangeAspect="1"/>
          </p:cNvPicPr>
          <p:nvPr/>
        </p:nvPicPr>
        <p:blipFill>
          <a:blip r:embed="rId3" cstate="print"/>
          <a:srcRect/>
          <a:stretch>
            <a:fillRect/>
          </a:stretch>
        </p:blipFill>
        <p:spPr bwMode="auto">
          <a:xfrm>
            <a:off x="608505" y="1216408"/>
            <a:ext cx="4038161" cy="32294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9429750" cy="592138"/>
          </a:xfrm>
        </p:spPr>
        <p:txBody>
          <a:bodyPr/>
          <a:lstStyle/>
          <a:p>
            <a:pPr>
              <a:defRPr/>
            </a:pPr>
            <a:r>
              <a:rPr lang="en-US" dirty="0" smtClean="0"/>
              <a:t>Vision and Aging</a:t>
            </a:r>
            <a:endParaRPr lang="en-US" dirty="0"/>
          </a:p>
        </p:txBody>
      </p:sp>
      <p:sp>
        <p:nvSpPr>
          <p:cNvPr id="4" name="Text Placeholder 3"/>
          <p:cNvSpPr>
            <a:spLocks noGrp="1"/>
          </p:cNvSpPr>
          <p:nvPr>
            <p:ph type="body" sz="half" idx="2"/>
          </p:nvPr>
        </p:nvSpPr>
        <p:spPr>
          <a:xfrm>
            <a:off x="269875" y="876300"/>
            <a:ext cx="5351463" cy="5494338"/>
          </a:xfrm>
        </p:spPr>
        <p:txBody>
          <a:bodyPr/>
          <a:lstStyle/>
          <a:p>
            <a:pPr>
              <a:defRPr/>
            </a:pPr>
            <a:r>
              <a:rPr lang="en-US" sz="2600" dirty="0" smtClean="0"/>
              <a:t>Cataracts</a:t>
            </a:r>
          </a:p>
          <a:p>
            <a:pPr lvl="1">
              <a:defRPr/>
            </a:pPr>
            <a:r>
              <a:rPr lang="en-US" sz="2400" dirty="0" smtClean="0"/>
              <a:t>Protein aggregations</a:t>
            </a:r>
          </a:p>
          <a:p>
            <a:pPr lvl="1">
              <a:defRPr/>
            </a:pPr>
            <a:r>
              <a:rPr lang="en-US" sz="2400" dirty="0" smtClean="0"/>
              <a:t>Increasing lens opacity</a:t>
            </a:r>
          </a:p>
          <a:p>
            <a:pPr>
              <a:defRPr/>
            </a:pPr>
            <a:r>
              <a:rPr lang="en-US" sz="2600" dirty="0" smtClean="0"/>
              <a:t>Glaucoma</a:t>
            </a:r>
          </a:p>
          <a:p>
            <a:pPr lvl="1">
              <a:defRPr/>
            </a:pPr>
            <a:r>
              <a:rPr lang="en-US" sz="2400" dirty="0" smtClean="0"/>
              <a:t>Increased fluid pressure in eye</a:t>
            </a:r>
          </a:p>
          <a:p>
            <a:pPr lvl="1">
              <a:defRPr/>
            </a:pPr>
            <a:r>
              <a:rPr lang="en-US" sz="2400" dirty="0" smtClean="0"/>
              <a:t>Open angle vs. closed angle</a:t>
            </a:r>
          </a:p>
          <a:p>
            <a:pPr>
              <a:defRPr/>
            </a:pPr>
            <a:r>
              <a:rPr lang="en-US" sz="2600" dirty="0" smtClean="0"/>
              <a:t>Macular Degeneration</a:t>
            </a:r>
          </a:p>
          <a:p>
            <a:pPr lvl="1">
              <a:defRPr/>
            </a:pPr>
            <a:r>
              <a:rPr lang="en-US" dirty="0" smtClean="0"/>
              <a:t>Loss of central vision</a:t>
            </a:r>
          </a:p>
          <a:p>
            <a:pPr lvl="1">
              <a:defRPr/>
            </a:pPr>
            <a:r>
              <a:rPr lang="en-US" dirty="0" smtClean="0"/>
              <a:t>Retinal </a:t>
            </a:r>
            <a:r>
              <a:rPr lang="en-US" dirty="0" err="1" smtClean="0"/>
              <a:t>Drusen</a:t>
            </a:r>
            <a:r>
              <a:rPr lang="en-US" dirty="0" smtClean="0"/>
              <a:t> deposits</a:t>
            </a:r>
          </a:p>
          <a:p>
            <a:pPr lvl="1">
              <a:defRPr/>
            </a:pPr>
            <a:endParaRPr lang="en-US" sz="2400" dirty="0"/>
          </a:p>
        </p:txBody>
      </p:sp>
      <p:pic>
        <p:nvPicPr>
          <p:cNvPr id="15364" name="Picture 5" descr="cataract soccer player.jpg"/>
          <p:cNvPicPr>
            <a:picLocks noChangeAspect="1"/>
          </p:cNvPicPr>
          <p:nvPr/>
        </p:nvPicPr>
        <p:blipFill>
          <a:blip r:embed="rId3" cstate="print"/>
          <a:srcRect/>
          <a:stretch>
            <a:fillRect/>
          </a:stretch>
        </p:blipFill>
        <p:spPr bwMode="auto">
          <a:xfrm>
            <a:off x="4958802" y="389047"/>
            <a:ext cx="2624138" cy="2100262"/>
          </a:xfrm>
          <a:prstGeom prst="rect">
            <a:avLst/>
          </a:prstGeom>
          <a:noFill/>
          <a:ln w="9525">
            <a:noFill/>
            <a:miter lim="800000"/>
            <a:headEnd/>
            <a:tailEnd/>
          </a:ln>
        </p:spPr>
      </p:pic>
      <p:pic>
        <p:nvPicPr>
          <p:cNvPr id="15365" name="Picture 6" descr="glaucoma soccer player.jpg"/>
          <p:cNvPicPr>
            <a:picLocks noChangeAspect="1"/>
          </p:cNvPicPr>
          <p:nvPr/>
        </p:nvPicPr>
        <p:blipFill>
          <a:blip r:embed="rId4" cstate="print"/>
          <a:srcRect/>
          <a:stretch>
            <a:fillRect/>
          </a:stretch>
        </p:blipFill>
        <p:spPr bwMode="auto">
          <a:xfrm>
            <a:off x="7377989" y="2486190"/>
            <a:ext cx="2606675" cy="2085975"/>
          </a:xfrm>
          <a:prstGeom prst="rect">
            <a:avLst/>
          </a:prstGeom>
          <a:noFill/>
          <a:ln w="9525">
            <a:noFill/>
            <a:miter lim="800000"/>
            <a:headEnd/>
            <a:tailEnd/>
          </a:ln>
        </p:spPr>
      </p:pic>
      <p:pic>
        <p:nvPicPr>
          <p:cNvPr id="15366" name="Picture 7" descr="macular_degeneration soccer player.jpg"/>
          <p:cNvPicPr>
            <a:picLocks noChangeAspect="1"/>
          </p:cNvPicPr>
          <p:nvPr/>
        </p:nvPicPr>
        <p:blipFill>
          <a:blip r:embed="rId5" cstate="print"/>
          <a:srcRect/>
          <a:stretch>
            <a:fillRect/>
          </a:stretch>
        </p:blipFill>
        <p:spPr bwMode="auto">
          <a:xfrm>
            <a:off x="5336026" y="4568552"/>
            <a:ext cx="2624137" cy="21002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dissolve">
                                      <p:cBhvr>
                                        <p:cTn id="13" dur="500"/>
                                        <p:tgtEl>
                                          <p:spTgt spid="4">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dissolve">
                                      <p:cBhvr>
                                        <p:cTn id="16" dur="500"/>
                                        <p:tgtEl>
                                          <p:spTgt spid="1536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dissolve">
                                      <p:cBhvr>
                                        <p:cTn id="21" dur="500"/>
                                        <p:tgtEl>
                                          <p:spTgt spid="4">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dissolve">
                                      <p:cBhvr>
                                        <p:cTn id="24" dur="500"/>
                                        <p:tgtEl>
                                          <p:spTgt spid="4">
                                            <p:txEl>
                                              <p:pRg st="7" end="7"/>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dissolve">
                                      <p:cBhvr>
                                        <p:cTn id="27" dur="500"/>
                                        <p:tgtEl>
                                          <p:spTgt spid="4">
                                            <p:txEl>
                                              <p:pRg st="8" end="8"/>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5366"/>
                                        </p:tgtEl>
                                        <p:attrNameLst>
                                          <p:attrName>style.visibility</p:attrName>
                                        </p:attrNameLst>
                                      </p:cBhvr>
                                      <p:to>
                                        <p:strVal val="visible"/>
                                      </p:to>
                                    </p:set>
                                    <p:animEffect transition="in" filter="dissolve">
                                      <p:cBhvr>
                                        <p:cTn id="30"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Hearing and Aging</a:t>
            </a:r>
            <a:endParaRPr lang="en-US" dirty="0"/>
          </a:p>
        </p:txBody>
      </p:sp>
      <p:sp>
        <p:nvSpPr>
          <p:cNvPr id="3" name="Content Placeholder 2"/>
          <p:cNvSpPr>
            <a:spLocks noGrp="1"/>
          </p:cNvSpPr>
          <p:nvPr>
            <p:ph idx="1"/>
          </p:nvPr>
        </p:nvSpPr>
        <p:spPr>
          <a:xfrm>
            <a:off x="287338" y="839788"/>
            <a:ext cx="5454650" cy="5789612"/>
          </a:xfrm>
        </p:spPr>
        <p:txBody>
          <a:bodyPr/>
          <a:lstStyle/>
          <a:p>
            <a:pPr marL="461963" lvl="2" indent="-461963">
              <a:spcBef>
                <a:spcPct val="40000"/>
              </a:spcBef>
              <a:buClr>
                <a:srgbClr val="FF6600"/>
              </a:buClr>
              <a:buSzPct val="135000"/>
              <a:buFont typeface="Wingdings" pitchFamily="2" charset="2"/>
              <a:buChar char="w"/>
              <a:defRPr/>
            </a:pPr>
            <a:r>
              <a:rPr lang="en-US" sz="2800" dirty="0" smtClean="0"/>
              <a:t>Eardrum thickens</a:t>
            </a:r>
          </a:p>
          <a:p>
            <a:pPr>
              <a:defRPr/>
            </a:pPr>
            <a:r>
              <a:rPr lang="en-US" dirty="0" smtClean="0"/>
              <a:t>Degenerative changes</a:t>
            </a:r>
          </a:p>
          <a:p>
            <a:pPr lvl="2">
              <a:defRPr/>
            </a:pPr>
            <a:r>
              <a:rPr lang="en-US" dirty="0" smtClean="0"/>
              <a:t>Inner ear bones/structures</a:t>
            </a:r>
          </a:p>
          <a:p>
            <a:pPr>
              <a:defRPr/>
            </a:pPr>
            <a:r>
              <a:rPr lang="en-US" sz="2600" dirty="0" smtClean="0"/>
              <a:t>Impaired equilibrium</a:t>
            </a:r>
          </a:p>
          <a:p>
            <a:pPr lvl="1">
              <a:defRPr/>
            </a:pPr>
            <a:r>
              <a:rPr lang="en-US" sz="2400" dirty="0" smtClean="0"/>
              <a:t>Deterioration of labyrinth</a:t>
            </a:r>
          </a:p>
          <a:p>
            <a:pPr>
              <a:defRPr/>
            </a:pPr>
            <a:r>
              <a:rPr lang="en-US" sz="2600" dirty="0" smtClean="0"/>
              <a:t>Tinnitus</a:t>
            </a:r>
          </a:p>
        </p:txBody>
      </p:sp>
      <p:pic>
        <p:nvPicPr>
          <p:cNvPr id="6" name="Picture 3" descr="Eardrum with aging.jpg"/>
          <p:cNvPicPr>
            <a:picLocks noChangeAspect="1"/>
          </p:cNvPicPr>
          <p:nvPr/>
        </p:nvPicPr>
        <p:blipFill>
          <a:blip r:embed="rId3" cstate="print"/>
          <a:srcRect/>
          <a:stretch>
            <a:fillRect/>
          </a:stretch>
        </p:blipFill>
        <p:spPr bwMode="auto">
          <a:xfrm>
            <a:off x="5757316" y="844277"/>
            <a:ext cx="4119562" cy="3295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Hearing and Aging</a:t>
            </a:r>
            <a:endParaRPr lang="en-US" dirty="0"/>
          </a:p>
        </p:txBody>
      </p:sp>
      <p:sp>
        <p:nvSpPr>
          <p:cNvPr id="3" name="Content Placeholder 2"/>
          <p:cNvSpPr>
            <a:spLocks noGrp="1"/>
          </p:cNvSpPr>
          <p:nvPr>
            <p:ph idx="1"/>
          </p:nvPr>
        </p:nvSpPr>
        <p:spPr>
          <a:xfrm>
            <a:off x="287338" y="839788"/>
            <a:ext cx="5454650" cy="5789612"/>
          </a:xfrm>
        </p:spPr>
        <p:txBody>
          <a:bodyPr/>
          <a:lstStyle/>
          <a:p>
            <a:pPr>
              <a:defRPr/>
            </a:pPr>
            <a:r>
              <a:rPr lang="en-US" sz="2600" dirty="0" smtClean="0"/>
              <a:t>Loss of speech discrimination</a:t>
            </a:r>
          </a:p>
          <a:p>
            <a:pPr lvl="1">
              <a:defRPr/>
            </a:pPr>
            <a:r>
              <a:rPr lang="en-US" sz="2400" dirty="0" smtClean="0"/>
              <a:t>Changes in auditory nerve</a:t>
            </a:r>
          </a:p>
          <a:p>
            <a:pPr>
              <a:defRPr/>
            </a:pPr>
            <a:r>
              <a:rPr lang="en-US" dirty="0" err="1" smtClean="0"/>
              <a:t>Presbycusis</a:t>
            </a:r>
            <a:endParaRPr lang="en-US" dirty="0" smtClean="0"/>
          </a:p>
          <a:p>
            <a:pPr lvl="1">
              <a:defRPr/>
            </a:pPr>
            <a:r>
              <a:rPr lang="en-US" sz="2400" dirty="0" smtClean="0"/>
              <a:t>High-frequency hearing loss</a:t>
            </a:r>
          </a:p>
          <a:p>
            <a:pPr lvl="1">
              <a:defRPr/>
            </a:pPr>
            <a:r>
              <a:rPr lang="en-US" sz="2400" dirty="0" smtClean="0"/>
              <a:t>Due to prior noise exposure</a:t>
            </a:r>
          </a:p>
          <a:p>
            <a:pPr lvl="1">
              <a:defRPr/>
            </a:pPr>
            <a:r>
              <a:rPr lang="en-US" sz="2400" dirty="0" smtClean="0"/>
              <a:t>Affects ~30% &gt; 65</a:t>
            </a:r>
          </a:p>
        </p:txBody>
      </p:sp>
      <p:pic>
        <p:nvPicPr>
          <p:cNvPr id="6" name="Picture 4" descr="Hearing aid.jpg"/>
          <p:cNvPicPr>
            <a:picLocks noChangeAspect="1"/>
          </p:cNvPicPr>
          <p:nvPr/>
        </p:nvPicPr>
        <p:blipFill>
          <a:blip r:embed="rId3" cstate="print"/>
          <a:srcRect/>
          <a:stretch>
            <a:fillRect/>
          </a:stretch>
        </p:blipFill>
        <p:spPr bwMode="auto">
          <a:xfrm>
            <a:off x="5761694" y="870115"/>
            <a:ext cx="3906598" cy="292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n-US"/>
              <a:t>What </a:t>
            </a:r>
            <a:r>
              <a:rPr lang="en-US" i="1"/>
              <a:t>is </a:t>
            </a:r>
            <a:r>
              <a:rPr lang="en-US"/>
              <a:t>Memory?</a:t>
            </a:r>
          </a:p>
        </p:txBody>
      </p:sp>
      <p:sp>
        <p:nvSpPr>
          <p:cNvPr id="89091" name="Rectangle 3"/>
          <p:cNvSpPr>
            <a:spLocks noGrp="1" noChangeArrowheads="1"/>
          </p:cNvSpPr>
          <p:nvPr>
            <p:ph type="body" idx="1"/>
          </p:nvPr>
        </p:nvSpPr>
        <p:spPr>
          <a:xfrm>
            <a:off x="287338" y="1373188"/>
            <a:ext cx="9610725" cy="4891087"/>
          </a:xfrm>
        </p:spPr>
        <p:txBody>
          <a:bodyPr/>
          <a:lstStyle/>
          <a:p>
            <a:pPr>
              <a:defRPr/>
            </a:pPr>
            <a:r>
              <a:rPr lang="en-US" sz="3000" dirty="0"/>
              <a:t>“</a:t>
            </a:r>
            <a:r>
              <a:rPr lang="en-US" sz="3000" dirty="0" smtClean="0">
                <a:solidFill>
                  <a:srgbClr val="FFFF00"/>
                </a:solidFill>
              </a:rPr>
              <a:t>Memory</a:t>
            </a:r>
            <a:r>
              <a:rPr lang="en-US" sz="3000" dirty="0" smtClean="0"/>
              <a:t>” is a mental process:</a:t>
            </a:r>
            <a:endParaRPr lang="en-US" sz="3000" dirty="0"/>
          </a:p>
          <a:p>
            <a:pPr lvl="1">
              <a:defRPr/>
            </a:pPr>
            <a:r>
              <a:rPr lang="en-US" sz="3000" dirty="0"/>
              <a:t>Learning </a:t>
            </a:r>
          </a:p>
          <a:p>
            <a:pPr lvl="1">
              <a:defRPr/>
            </a:pPr>
            <a:r>
              <a:rPr lang="en-US" sz="3000" dirty="0" smtClean="0"/>
              <a:t>Storing</a:t>
            </a:r>
            <a:endParaRPr lang="en-US" sz="3000" dirty="0"/>
          </a:p>
          <a:p>
            <a:pPr lvl="1">
              <a:defRPr/>
            </a:pPr>
            <a:r>
              <a:rPr lang="en-US" sz="3000" dirty="0" smtClean="0"/>
              <a:t>Retrieval</a:t>
            </a:r>
            <a:endParaRPr lang="en-US" sz="3000" dirty="0"/>
          </a:p>
          <a:p>
            <a:pPr lvl="2">
              <a:defRPr/>
            </a:pPr>
            <a:r>
              <a:rPr lang="en-US" sz="3000" dirty="0" smtClean="0"/>
              <a:t>Recognition</a:t>
            </a:r>
          </a:p>
          <a:p>
            <a:pPr lvl="2">
              <a:defRPr/>
            </a:pPr>
            <a:r>
              <a:rPr lang="en-US" sz="3000" dirty="0" smtClean="0"/>
              <a:t>Recall</a:t>
            </a:r>
            <a:endParaRPr lang="en-US" sz="3000" dirty="0"/>
          </a:p>
          <a:p>
            <a:pPr>
              <a:defRPr/>
            </a:pPr>
            <a:r>
              <a:rPr lang="en-US" sz="3000" dirty="0" smtClean="0"/>
              <a:t>“</a:t>
            </a:r>
            <a:r>
              <a:rPr lang="en-US" sz="3000" dirty="0" smtClean="0">
                <a:solidFill>
                  <a:srgbClr val="FFFF00"/>
                </a:solidFill>
              </a:rPr>
              <a:t>Memory</a:t>
            </a:r>
            <a:r>
              <a:rPr lang="en-US" sz="3000" dirty="0" smtClean="0"/>
              <a:t>” is part of “</a:t>
            </a:r>
            <a:r>
              <a:rPr lang="en-US" sz="3000" dirty="0" smtClean="0">
                <a:solidFill>
                  <a:srgbClr val="92D050"/>
                </a:solidFill>
              </a:rPr>
              <a:t>Cognition</a:t>
            </a:r>
            <a:r>
              <a:rPr lang="en-US" sz="3000" dirty="0" smtClean="0"/>
              <a:t>”</a:t>
            </a:r>
          </a:p>
          <a:p>
            <a:pPr lvl="1">
              <a:defRPr/>
            </a:pPr>
            <a:r>
              <a:rPr lang="en-US" dirty="0" smtClean="0"/>
              <a:t>The mental process of knowing</a:t>
            </a:r>
          </a:p>
          <a:p>
            <a:pPr lvl="1">
              <a:defRPr/>
            </a:pPr>
            <a:r>
              <a:rPr lang="en-US" dirty="0" smtClean="0"/>
              <a:t>Awareness, perception, memory, reasoning, judgment</a:t>
            </a:r>
            <a:endParaRPr lang="en-US" dirty="0"/>
          </a:p>
          <a:p>
            <a:pPr lvl="1">
              <a:defRPr/>
            </a:pPr>
            <a:endParaRPr lang="en-US" dirty="0"/>
          </a:p>
        </p:txBody>
      </p:sp>
      <p:sp>
        <p:nvSpPr>
          <p:cNvPr id="5" name="Oval 4"/>
          <p:cNvSpPr/>
          <p:nvPr/>
        </p:nvSpPr>
        <p:spPr bwMode="auto">
          <a:xfrm>
            <a:off x="6364224" y="1755648"/>
            <a:ext cx="3520440" cy="3108960"/>
          </a:xfrm>
          <a:prstGeom prst="ellipse">
            <a:avLst/>
          </a:prstGeom>
          <a:solidFill>
            <a:srgbClr val="00CC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charset="0"/>
            </a:endParaRPr>
          </a:p>
        </p:txBody>
      </p:sp>
      <p:sp>
        <p:nvSpPr>
          <p:cNvPr id="6" name="Oval 5"/>
          <p:cNvSpPr/>
          <p:nvPr/>
        </p:nvSpPr>
        <p:spPr bwMode="auto">
          <a:xfrm>
            <a:off x="6912864" y="2194560"/>
            <a:ext cx="1847088" cy="1664208"/>
          </a:xfrm>
          <a:prstGeom prst="ellipse">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Oval 6"/>
          <p:cNvSpPr/>
          <p:nvPr/>
        </p:nvSpPr>
        <p:spPr bwMode="auto">
          <a:xfrm>
            <a:off x="7004304" y="2322576"/>
            <a:ext cx="987552" cy="877824"/>
          </a:xfrm>
          <a:prstGeom prst="ellipse">
            <a:avLst/>
          </a:prstGeom>
          <a:solidFill>
            <a:srgbClr val="9900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charset="0"/>
            </a:endParaRPr>
          </a:p>
        </p:txBody>
      </p:sp>
      <p:sp>
        <p:nvSpPr>
          <p:cNvPr id="8" name="Oval 7"/>
          <p:cNvSpPr/>
          <p:nvPr/>
        </p:nvSpPr>
        <p:spPr bwMode="auto">
          <a:xfrm>
            <a:off x="7168896" y="2889504"/>
            <a:ext cx="1060704" cy="950976"/>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charset="0"/>
            </a:endParaRPr>
          </a:p>
        </p:txBody>
      </p:sp>
      <p:sp>
        <p:nvSpPr>
          <p:cNvPr id="9" name="Oval 8"/>
          <p:cNvSpPr/>
          <p:nvPr/>
        </p:nvSpPr>
        <p:spPr bwMode="auto">
          <a:xfrm>
            <a:off x="7626096" y="2505456"/>
            <a:ext cx="694944" cy="804672"/>
          </a:xfrm>
          <a:prstGeom prst="ellipse">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sz="half" idx="1"/>
          </p:nvPr>
        </p:nvSpPr>
        <p:spPr>
          <a:xfrm>
            <a:off x="287338" y="1077913"/>
            <a:ext cx="9453562" cy="5349875"/>
          </a:xfrm>
        </p:spPr>
        <p:txBody>
          <a:bodyPr/>
          <a:lstStyle/>
          <a:p>
            <a:pPr>
              <a:lnSpc>
                <a:spcPct val="120000"/>
              </a:lnSpc>
              <a:spcBef>
                <a:spcPts val="1344"/>
              </a:spcBef>
              <a:defRPr/>
            </a:pPr>
            <a:r>
              <a:rPr lang="en-US" sz="3200" dirty="0" smtClean="0"/>
              <a:t>Slower processing speeds</a:t>
            </a:r>
          </a:p>
          <a:p>
            <a:pPr>
              <a:lnSpc>
                <a:spcPct val="120000"/>
              </a:lnSpc>
              <a:spcBef>
                <a:spcPts val="1344"/>
              </a:spcBef>
              <a:defRPr/>
            </a:pPr>
            <a:r>
              <a:rPr lang="en-US" sz="3200" dirty="0" smtClean="0"/>
              <a:t>Word-finding difficulties</a:t>
            </a:r>
          </a:p>
          <a:p>
            <a:pPr lvl="1">
              <a:lnSpc>
                <a:spcPct val="120000"/>
              </a:lnSpc>
              <a:spcBef>
                <a:spcPts val="1344"/>
              </a:spcBef>
              <a:defRPr/>
            </a:pPr>
            <a:r>
              <a:rPr lang="en-US" sz="3200" dirty="0" smtClean="0"/>
              <a:t>Tip of the tongue</a:t>
            </a:r>
          </a:p>
          <a:p>
            <a:pPr>
              <a:lnSpc>
                <a:spcPct val="120000"/>
              </a:lnSpc>
              <a:spcBef>
                <a:spcPts val="1344"/>
              </a:spcBef>
              <a:defRPr/>
            </a:pPr>
            <a:r>
              <a:rPr lang="en-US" sz="3200" dirty="0" smtClean="0"/>
              <a:t>Memory changes </a:t>
            </a:r>
          </a:p>
          <a:p>
            <a:pPr lvl="1">
              <a:lnSpc>
                <a:spcPct val="120000"/>
              </a:lnSpc>
              <a:spcBef>
                <a:spcPts val="1344"/>
              </a:spcBef>
              <a:defRPr/>
            </a:pPr>
            <a:r>
              <a:rPr lang="en-US" sz="2800" dirty="0" smtClean="0"/>
              <a:t>Names</a:t>
            </a:r>
          </a:p>
          <a:p>
            <a:pPr lvl="1">
              <a:lnSpc>
                <a:spcPct val="120000"/>
              </a:lnSpc>
              <a:spcBef>
                <a:spcPts val="1344"/>
              </a:spcBef>
              <a:defRPr/>
            </a:pPr>
            <a:r>
              <a:rPr lang="en-US" sz="2800" dirty="0" smtClean="0"/>
              <a:t>Recent events</a:t>
            </a:r>
          </a:p>
          <a:p>
            <a:pPr lvl="1">
              <a:lnSpc>
                <a:spcPct val="120000"/>
              </a:lnSpc>
              <a:spcBef>
                <a:spcPts val="1344"/>
              </a:spcBef>
              <a:defRPr/>
            </a:pPr>
            <a:r>
              <a:rPr lang="en-US" sz="2800" dirty="0" smtClean="0"/>
              <a:t>Delayed retrieval</a:t>
            </a:r>
          </a:p>
          <a:p>
            <a:pPr>
              <a:lnSpc>
                <a:spcPct val="120000"/>
              </a:lnSpc>
              <a:spcBef>
                <a:spcPts val="1344"/>
              </a:spcBef>
              <a:defRPr/>
            </a:pPr>
            <a:endParaRPr lang="en-US" sz="3200" dirty="0" smtClean="0"/>
          </a:p>
        </p:txBody>
      </p:sp>
      <p:sp>
        <p:nvSpPr>
          <p:cNvPr id="5" name="Rectangle 2"/>
          <p:cNvSpPr>
            <a:spLocks noGrp="1" noChangeArrowheads="1"/>
          </p:cNvSpPr>
          <p:nvPr>
            <p:ph type="title"/>
          </p:nvPr>
        </p:nvSpPr>
        <p:spPr>
          <a:xfrm>
            <a:off x="688975" y="228600"/>
            <a:ext cx="9172575" cy="990600"/>
          </a:xfrm>
        </p:spPr>
        <p:txBody>
          <a:bodyPr>
            <a:normAutofit/>
          </a:bodyPr>
          <a:lstStyle/>
          <a:p>
            <a:pPr>
              <a:defRPr/>
            </a:pPr>
            <a:r>
              <a:rPr lang="en-US" dirty="0" smtClean="0"/>
              <a:t>Cognitive Changes: Normal Aging</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sz="half" idx="1"/>
          </p:nvPr>
        </p:nvSpPr>
        <p:spPr>
          <a:xfrm>
            <a:off x="479425" y="1165225"/>
            <a:ext cx="9382125" cy="5270500"/>
          </a:xfrm>
        </p:spPr>
        <p:txBody>
          <a:bodyPr>
            <a:normAutofit/>
          </a:bodyPr>
          <a:lstStyle/>
          <a:p>
            <a:pPr>
              <a:lnSpc>
                <a:spcPct val="120000"/>
              </a:lnSpc>
              <a:defRPr/>
            </a:pPr>
            <a:r>
              <a:rPr lang="en-US" sz="3200" dirty="0" smtClean="0"/>
              <a:t>RECALL </a:t>
            </a:r>
          </a:p>
          <a:p>
            <a:pPr lvl="1">
              <a:lnSpc>
                <a:spcPct val="120000"/>
              </a:lnSpc>
              <a:defRPr/>
            </a:pPr>
            <a:r>
              <a:rPr lang="en-US" sz="2800" dirty="0" smtClean="0"/>
              <a:t>Affected by age</a:t>
            </a:r>
          </a:p>
          <a:p>
            <a:pPr lvl="1">
              <a:lnSpc>
                <a:spcPct val="120000"/>
              </a:lnSpc>
              <a:defRPr/>
            </a:pPr>
            <a:r>
              <a:rPr lang="en-US" sz="2800" dirty="0" smtClean="0"/>
              <a:t>10% decline per decade beginning in midlife</a:t>
            </a:r>
          </a:p>
          <a:p>
            <a:pPr lvl="1">
              <a:lnSpc>
                <a:spcPct val="120000"/>
              </a:lnSpc>
              <a:defRPr/>
            </a:pPr>
            <a:r>
              <a:rPr lang="en-US" sz="2800" dirty="0" smtClean="0"/>
              <a:t>Still a relatively small effect</a:t>
            </a:r>
          </a:p>
          <a:p>
            <a:pPr>
              <a:lnSpc>
                <a:spcPct val="120000"/>
              </a:lnSpc>
              <a:defRPr/>
            </a:pPr>
            <a:r>
              <a:rPr lang="en-US" sz="3200" dirty="0" smtClean="0"/>
              <a:t>RECOGNITON </a:t>
            </a:r>
          </a:p>
          <a:p>
            <a:pPr lvl="1">
              <a:lnSpc>
                <a:spcPct val="120000"/>
              </a:lnSpc>
              <a:defRPr/>
            </a:pPr>
            <a:r>
              <a:rPr lang="en-US" sz="2800" dirty="0" smtClean="0"/>
              <a:t>Generally remains stable across lifespan with normal aging</a:t>
            </a:r>
            <a:endParaRPr lang="en-US" sz="3200" dirty="0"/>
          </a:p>
          <a:p>
            <a:pPr>
              <a:lnSpc>
                <a:spcPct val="120000"/>
              </a:lnSpc>
              <a:defRPr/>
            </a:pPr>
            <a:endParaRPr lang="en-US" sz="3200" dirty="0"/>
          </a:p>
        </p:txBody>
      </p:sp>
      <p:sp>
        <p:nvSpPr>
          <p:cNvPr id="5" name="Rectangle 2"/>
          <p:cNvSpPr>
            <a:spLocks noGrp="1" noChangeArrowheads="1"/>
          </p:cNvSpPr>
          <p:nvPr>
            <p:ph type="title"/>
          </p:nvPr>
        </p:nvSpPr>
        <p:spPr>
          <a:xfrm>
            <a:off x="688975" y="228600"/>
            <a:ext cx="9172575" cy="990600"/>
          </a:xfrm>
        </p:spPr>
        <p:txBody>
          <a:bodyPr>
            <a:normAutofit/>
          </a:bodyPr>
          <a:lstStyle/>
          <a:p>
            <a:pPr>
              <a:defRPr/>
            </a:pPr>
            <a:r>
              <a:rPr lang="en-US" dirty="0" smtClean="0"/>
              <a:t>Cognitive Changes: Normal Aging</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Brain Changes with Aging</a:t>
            </a:r>
            <a:endParaRPr lang="en-US" dirty="0"/>
          </a:p>
        </p:txBody>
      </p:sp>
      <p:sp>
        <p:nvSpPr>
          <p:cNvPr id="3" name="Content Placeholder 2"/>
          <p:cNvSpPr>
            <a:spLocks noGrp="1"/>
          </p:cNvSpPr>
          <p:nvPr>
            <p:ph idx="1"/>
          </p:nvPr>
        </p:nvSpPr>
        <p:spPr>
          <a:xfrm>
            <a:off x="311150" y="1011238"/>
            <a:ext cx="4670425" cy="5534025"/>
          </a:xfrm>
        </p:spPr>
        <p:txBody>
          <a:bodyPr/>
          <a:lstStyle/>
          <a:p>
            <a:pPr>
              <a:defRPr/>
            </a:pPr>
            <a:r>
              <a:rPr lang="en-US" dirty="0" smtClean="0"/>
              <a:t>Cognitive changes </a:t>
            </a:r>
            <a:r>
              <a:rPr lang="en-US" dirty="0" smtClean="0">
                <a:sym typeface="Wingdings" pitchFamily="2" charset="2"/>
              </a:rPr>
              <a:t></a:t>
            </a:r>
            <a:endParaRPr lang="en-US" dirty="0" smtClean="0"/>
          </a:p>
          <a:p>
            <a:pPr>
              <a:defRPr/>
            </a:pPr>
            <a:r>
              <a:rPr lang="en-US" dirty="0" smtClean="0"/>
              <a:t>Neuronal loss?</a:t>
            </a:r>
          </a:p>
          <a:p>
            <a:pPr lvl="1">
              <a:defRPr/>
            </a:pPr>
            <a:r>
              <a:rPr lang="en-US" dirty="0" smtClean="0"/>
              <a:t>Recent studies refute</a:t>
            </a:r>
          </a:p>
          <a:p>
            <a:pPr lvl="2">
              <a:defRPr/>
            </a:pPr>
            <a:r>
              <a:rPr lang="en-US" dirty="0" err="1" smtClean="0"/>
              <a:t>Neurogenesis</a:t>
            </a:r>
            <a:endParaRPr lang="en-US" dirty="0" smtClean="0"/>
          </a:p>
          <a:p>
            <a:pPr lvl="2">
              <a:defRPr/>
            </a:pPr>
            <a:r>
              <a:rPr lang="en-US" dirty="0" smtClean="0"/>
              <a:t>Environ enrichment</a:t>
            </a:r>
          </a:p>
          <a:p>
            <a:pPr lvl="3">
              <a:defRPr/>
            </a:pPr>
            <a:r>
              <a:rPr lang="en-US" dirty="0" smtClean="0"/>
              <a:t>BDNF</a:t>
            </a:r>
          </a:p>
          <a:p>
            <a:pPr>
              <a:defRPr/>
            </a:pPr>
            <a:r>
              <a:rPr lang="en-US" dirty="0" smtClean="0"/>
              <a:t>Neuronal changes</a:t>
            </a:r>
          </a:p>
          <a:p>
            <a:pPr lvl="1">
              <a:defRPr/>
            </a:pPr>
            <a:r>
              <a:rPr lang="en-US" dirty="0" smtClean="0"/>
              <a:t>Communication</a:t>
            </a:r>
          </a:p>
          <a:p>
            <a:pPr lvl="2">
              <a:defRPr/>
            </a:pPr>
            <a:r>
              <a:rPr lang="en-US" dirty="0" smtClean="0"/>
              <a:t>Synapses</a:t>
            </a:r>
          </a:p>
          <a:p>
            <a:pPr lvl="2">
              <a:defRPr/>
            </a:pPr>
            <a:r>
              <a:rPr lang="en-US" dirty="0" smtClean="0"/>
              <a:t>Neurotransmitters</a:t>
            </a:r>
          </a:p>
          <a:p>
            <a:pPr>
              <a:defRPr/>
            </a:pPr>
            <a:endParaRPr lang="en-US" dirty="0" smtClean="0"/>
          </a:p>
          <a:p>
            <a:pPr lvl="2">
              <a:defRPr/>
            </a:pPr>
            <a:endParaRPr lang="en-US" dirty="0" smtClean="0"/>
          </a:p>
        </p:txBody>
      </p:sp>
      <p:pic>
        <p:nvPicPr>
          <p:cNvPr id="14340" name="Picture 8" descr="Save 7 copy.jpg                                                0004AEA6Stan                           B525360B:"/>
          <p:cNvPicPr>
            <a:picLocks noChangeAspect="1" noChangeArrowheads="1"/>
          </p:cNvPicPr>
          <p:nvPr/>
        </p:nvPicPr>
        <p:blipFill>
          <a:blip r:embed="rId3" cstate="print"/>
          <a:srcRect/>
          <a:stretch>
            <a:fillRect/>
          </a:stretch>
        </p:blipFill>
        <p:spPr bwMode="auto">
          <a:xfrm>
            <a:off x="5372100" y="820738"/>
            <a:ext cx="4502150" cy="5743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Changes with Aging</a:t>
            </a:r>
            <a:endParaRPr lang="en-US" dirty="0"/>
          </a:p>
        </p:txBody>
      </p:sp>
      <p:pic>
        <p:nvPicPr>
          <p:cNvPr id="4" name="Picture 4" descr="NTF signaling.jpg                                              00065D26Tuszynski 20                   ABA78158:"/>
          <p:cNvPicPr>
            <a:picLocks noGrp="1" noChangeAspect="1" noChangeArrowheads="1"/>
          </p:cNvPicPr>
          <p:nvPr>
            <p:ph idx="1"/>
          </p:nvPr>
        </p:nvPicPr>
        <p:blipFill>
          <a:blip r:embed="rId2" cstate="print"/>
          <a:srcRect/>
          <a:stretch>
            <a:fillRect/>
          </a:stretch>
        </p:blipFill>
        <p:spPr>
          <a:xfrm>
            <a:off x="1536042" y="948558"/>
            <a:ext cx="6961571" cy="5423775"/>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Ripped from the headlines:</a:t>
            </a:r>
            <a:endParaRPr lang="en-US" dirty="0"/>
          </a:p>
        </p:txBody>
      </p:sp>
      <p:sp>
        <p:nvSpPr>
          <p:cNvPr id="3" name="Content Placeholder 2"/>
          <p:cNvSpPr>
            <a:spLocks noGrp="1"/>
          </p:cNvSpPr>
          <p:nvPr>
            <p:ph idx="1"/>
          </p:nvPr>
        </p:nvSpPr>
        <p:spPr>
          <a:xfrm>
            <a:off x="270713" y="1090556"/>
            <a:ext cx="9588182" cy="4994361"/>
          </a:xfrm>
        </p:spPr>
        <p:txBody>
          <a:bodyPr/>
          <a:lstStyle/>
          <a:p>
            <a:pPr>
              <a:buNone/>
            </a:pPr>
            <a:r>
              <a:rPr lang="en-US" sz="3200" b="1" dirty="0" smtClean="0"/>
              <a:t>	Many Employees Silent About Mental Health Issues In The Workplace.</a:t>
            </a:r>
          </a:p>
          <a:p>
            <a:pPr>
              <a:buNone/>
            </a:pPr>
            <a:r>
              <a:rPr lang="en-US" dirty="0" smtClean="0"/>
              <a:t>	</a:t>
            </a:r>
            <a:r>
              <a:rPr lang="en-US" sz="2000" dirty="0" smtClean="0"/>
              <a:t>The </a:t>
            </a:r>
            <a:r>
              <a:rPr lang="en-US" sz="2000" u="sng" dirty="0" smtClean="0">
                <a:hlinkClick r:id="rId2" action="ppaction://hlinkfile"/>
              </a:rPr>
              <a:t>Wall Street Journal</a:t>
            </a:r>
            <a:r>
              <a:rPr lang="en-US" sz="2000" dirty="0" smtClean="0"/>
              <a:t> (8/29) reports that figures from the National Institute of Mental Health reveal </a:t>
            </a:r>
            <a:r>
              <a:rPr lang="en-US" sz="2000" dirty="0" smtClean="0">
                <a:solidFill>
                  <a:schemeClr val="accent2"/>
                </a:solidFill>
              </a:rPr>
              <a:t>about 25% of US adults may have a mental health issue, and approximately one in 17 may suffer from a truly serious mental disorder</a:t>
            </a:r>
            <a:r>
              <a:rPr lang="en-US" sz="2000" dirty="0" smtClean="0"/>
              <a:t>, such as bipolar disorder or schizophrenia. The "reasonable accommodation" provision of the Americans with Disabilities Act makes it possible for people with diagnosed mental conditions to work. However, coworkers may not know that their colleagues may have a mental illness. According to Jeffrey P. Kahn, MD, of the Weill Cornell Medical College in New York, "corporations encourage a climate of keeping things under wraps." Employees themselves also may choose to say nothing about their condition for fear that their diagnosis could be held against them and thus prove damaging to their careers. </a:t>
            </a:r>
            <a:endParaRPr lang="en-US" dirty="0" smtClean="0"/>
          </a:p>
          <a:p>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96838"/>
            <a:ext cx="9674225" cy="563562"/>
          </a:xfrm>
        </p:spPr>
        <p:txBody>
          <a:bodyPr/>
          <a:lstStyle/>
          <a:p>
            <a:pPr>
              <a:defRPr/>
            </a:pPr>
            <a:r>
              <a:rPr lang="en-US" sz="3600" dirty="0" smtClean="0"/>
              <a:t>Brain Changes with Aging: Plaques/Tangles</a:t>
            </a:r>
            <a:endParaRPr lang="en-US" sz="3600" dirty="0"/>
          </a:p>
        </p:txBody>
      </p:sp>
      <p:sp>
        <p:nvSpPr>
          <p:cNvPr id="3" name="Content Placeholder 2"/>
          <p:cNvSpPr>
            <a:spLocks noGrp="1"/>
          </p:cNvSpPr>
          <p:nvPr>
            <p:ph idx="1"/>
          </p:nvPr>
        </p:nvSpPr>
        <p:spPr>
          <a:xfrm>
            <a:off x="5087938" y="890588"/>
            <a:ext cx="4056062" cy="1781175"/>
          </a:xfrm>
        </p:spPr>
        <p:txBody>
          <a:bodyPr/>
          <a:lstStyle/>
          <a:p>
            <a:pPr>
              <a:defRPr/>
            </a:pPr>
            <a:r>
              <a:rPr lang="en-US" dirty="0" smtClean="0"/>
              <a:t>Aging vs. Alzheimer’s</a:t>
            </a:r>
          </a:p>
          <a:p>
            <a:pPr lvl="1">
              <a:defRPr/>
            </a:pPr>
            <a:r>
              <a:rPr lang="en-US" dirty="0" smtClean="0"/>
              <a:t>Location/Amount</a:t>
            </a:r>
          </a:p>
        </p:txBody>
      </p:sp>
      <p:pic>
        <p:nvPicPr>
          <p:cNvPr id="15364" name="Picture 4"/>
          <p:cNvPicPr>
            <a:picLocks noChangeAspect="1" noChangeArrowheads="1"/>
          </p:cNvPicPr>
          <p:nvPr/>
        </p:nvPicPr>
        <p:blipFill>
          <a:blip r:embed="rId3" cstate="print"/>
          <a:srcRect l="12750" r="25000" b="27821"/>
          <a:stretch>
            <a:fillRect/>
          </a:stretch>
        </p:blipFill>
        <p:spPr bwMode="auto">
          <a:xfrm>
            <a:off x="381000" y="976313"/>
            <a:ext cx="4648200" cy="3114675"/>
          </a:xfrm>
          <a:prstGeom prst="rect">
            <a:avLst/>
          </a:prstGeom>
          <a:noFill/>
          <a:ln w="9525">
            <a:noFill/>
            <a:miter lim="800000"/>
            <a:headEnd/>
            <a:tailEnd/>
          </a:ln>
        </p:spPr>
      </p:pic>
      <p:pic>
        <p:nvPicPr>
          <p:cNvPr id="15365" name="Picture 3" descr="9-4"/>
          <p:cNvPicPr>
            <a:picLocks noChangeAspect="1" noChangeArrowheads="1"/>
          </p:cNvPicPr>
          <p:nvPr/>
        </p:nvPicPr>
        <p:blipFill>
          <a:blip r:embed="rId4" cstate="print"/>
          <a:srcRect l="27963"/>
          <a:stretch>
            <a:fillRect/>
          </a:stretch>
        </p:blipFill>
        <p:spPr bwMode="auto">
          <a:xfrm>
            <a:off x="2846388" y="4176713"/>
            <a:ext cx="2170112" cy="2262187"/>
          </a:xfrm>
          <a:prstGeom prst="rect">
            <a:avLst/>
          </a:prstGeom>
          <a:noFill/>
          <a:ln w="9525">
            <a:solidFill>
              <a:schemeClr val="tx1"/>
            </a:solidFill>
            <a:miter lim="800000"/>
            <a:headEnd/>
            <a:tailEnd/>
          </a:ln>
        </p:spPr>
      </p:pic>
      <p:pic>
        <p:nvPicPr>
          <p:cNvPr id="15366" name="Picture 4" descr="ABETA42"/>
          <p:cNvPicPr>
            <a:picLocks noChangeAspect="1" noChangeArrowheads="1"/>
          </p:cNvPicPr>
          <p:nvPr/>
        </p:nvPicPr>
        <p:blipFill>
          <a:blip r:embed="rId5" cstate="print">
            <a:lum bright="-20000" contrast="22000"/>
          </a:blip>
          <a:srcRect r="16286"/>
          <a:stretch>
            <a:fillRect/>
          </a:stretch>
        </p:blipFill>
        <p:spPr bwMode="auto">
          <a:xfrm>
            <a:off x="368300" y="4170363"/>
            <a:ext cx="2327275" cy="2222500"/>
          </a:xfrm>
          <a:prstGeom prst="rect">
            <a:avLst/>
          </a:prstGeom>
          <a:noFill/>
          <a:ln w="9525">
            <a:solidFill>
              <a:schemeClr val="tx1"/>
            </a:solidFill>
            <a:miter lim="800000"/>
            <a:headEnd/>
            <a:tailEnd/>
          </a:ln>
        </p:spPr>
      </p:pic>
      <p:pic>
        <p:nvPicPr>
          <p:cNvPr id="8" name="Picture 2" descr="Fig3_500_-081206"/>
          <p:cNvPicPr>
            <a:picLocks noChangeAspect="1" noChangeArrowheads="1"/>
          </p:cNvPicPr>
          <p:nvPr/>
        </p:nvPicPr>
        <p:blipFill>
          <a:blip r:embed="rId6" cstate="print"/>
          <a:srcRect l="51193" t="31" r="2702" b="72540"/>
          <a:stretch>
            <a:fillRect/>
          </a:stretch>
        </p:blipFill>
        <p:spPr bwMode="auto">
          <a:xfrm>
            <a:off x="5130800" y="2044700"/>
            <a:ext cx="4010025" cy="4464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Grp="1" noChangeArrowheads="1"/>
          </p:cNvSpPr>
          <p:nvPr>
            <p:ph type="title"/>
          </p:nvPr>
        </p:nvSpPr>
        <p:spPr>
          <a:xfrm>
            <a:off x="520700" y="212725"/>
            <a:ext cx="9194800" cy="592138"/>
          </a:xfrm>
        </p:spPr>
        <p:txBody>
          <a:bodyPr>
            <a:normAutofit/>
          </a:bodyPr>
          <a:lstStyle/>
          <a:p>
            <a:pPr>
              <a:defRPr/>
            </a:pPr>
            <a:r>
              <a:rPr lang="en-US" dirty="0" smtClean="0"/>
              <a:t>Causes of Memory Loss</a:t>
            </a:r>
            <a:endParaRPr lang="en-US" dirty="0"/>
          </a:p>
        </p:txBody>
      </p:sp>
      <p:sp>
        <p:nvSpPr>
          <p:cNvPr id="2099203" name="Rectangle 3"/>
          <p:cNvSpPr>
            <a:spLocks noGrp="1" noChangeArrowheads="1"/>
          </p:cNvSpPr>
          <p:nvPr>
            <p:ph type="body" idx="1"/>
          </p:nvPr>
        </p:nvSpPr>
        <p:spPr>
          <a:xfrm>
            <a:off x="1354138" y="1247775"/>
            <a:ext cx="7435850" cy="5610225"/>
          </a:xfrm>
        </p:spPr>
        <p:txBody>
          <a:bodyPr/>
          <a:lstStyle/>
          <a:p>
            <a:pPr>
              <a:spcBef>
                <a:spcPct val="30000"/>
              </a:spcBef>
              <a:defRPr/>
            </a:pPr>
            <a:r>
              <a:rPr lang="en-US" sz="3200" dirty="0" smtClean="0"/>
              <a:t>Normal aging</a:t>
            </a:r>
          </a:p>
          <a:p>
            <a:pPr lvl="1">
              <a:spcBef>
                <a:spcPct val="5000"/>
              </a:spcBef>
              <a:defRPr/>
            </a:pPr>
            <a:r>
              <a:rPr lang="en-US" dirty="0" smtClean="0"/>
              <a:t> Changes in Memory and Cognition</a:t>
            </a:r>
          </a:p>
          <a:p>
            <a:pPr lvl="1">
              <a:spcBef>
                <a:spcPct val="5000"/>
              </a:spcBef>
              <a:defRPr/>
            </a:pPr>
            <a:r>
              <a:rPr lang="en-US" dirty="0" smtClean="0"/>
              <a:t>AD risk 1% per year</a:t>
            </a:r>
          </a:p>
          <a:p>
            <a:pPr>
              <a:spcBef>
                <a:spcPct val="5000"/>
              </a:spcBef>
              <a:defRPr/>
            </a:pPr>
            <a:r>
              <a:rPr lang="en-US" sz="3200" dirty="0" smtClean="0"/>
              <a:t>Mild Cognitive Impairment (MCI)</a:t>
            </a:r>
          </a:p>
          <a:p>
            <a:pPr lvl="1">
              <a:spcBef>
                <a:spcPct val="5000"/>
              </a:spcBef>
              <a:defRPr/>
            </a:pPr>
            <a:r>
              <a:rPr lang="en-US" dirty="0" smtClean="0"/>
              <a:t>Changes in Memory and Cognition</a:t>
            </a:r>
          </a:p>
          <a:p>
            <a:pPr lvl="1">
              <a:spcBef>
                <a:spcPct val="5000"/>
              </a:spcBef>
              <a:defRPr/>
            </a:pPr>
            <a:r>
              <a:rPr lang="en-US" dirty="0" err="1" smtClean="0"/>
              <a:t>Neuropsych</a:t>
            </a:r>
            <a:r>
              <a:rPr lang="en-US" dirty="0" smtClean="0"/>
              <a:t> testing deficit(s)</a:t>
            </a:r>
          </a:p>
          <a:p>
            <a:pPr lvl="1">
              <a:spcBef>
                <a:spcPct val="5000"/>
              </a:spcBef>
              <a:defRPr/>
            </a:pPr>
            <a:r>
              <a:rPr lang="en-US" dirty="0" smtClean="0"/>
              <a:t>AD risk 10-15% per year</a:t>
            </a:r>
          </a:p>
          <a:p>
            <a:pPr>
              <a:spcBef>
                <a:spcPct val="5000"/>
              </a:spcBef>
              <a:defRPr/>
            </a:pPr>
            <a:r>
              <a:rPr lang="en-US" sz="3200" dirty="0" smtClean="0"/>
              <a:t>Dementia</a:t>
            </a:r>
          </a:p>
          <a:p>
            <a:pPr lvl="1">
              <a:spcBef>
                <a:spcPct val="5000"/>
              </a:spcBef>
              <a:defRPr/>
            </a:pPr>
            <a:r>
              <a:rPr lang="en-US" dirty="0" smtClean="0"/>
              <a:t>Changes in Memory and Cognition</a:t>
            </a:r>
          </a:p>
          <a:p>
            <a:pPr lvl="1">
              <a:spcBef>
                <a:spcPct val="5000"/>
              </a:spcBef>
              <a:defRPr/>
            </a:pPr>
            <a:r>
              <a:rPr lang="en-US" dirty="0" err="1" smtClean="0"/>
              <a:t>Neuropsych</a:t>
            </a:r>
            <a:r>
              <a:rPr lang="en-US" dirty="0" smtClean="0"/>
              <a:t> testing deficit(s)</a:t>
            </a:r>
          </a:p>
          <a:p>
            <a:pPr lvl="1">
              <a:spcBef>
                <a:spcPct val="5000"/>
              </a:spcBef>
              <a:defRPr/>
            </a:pPr>
            <a:r>
              <a:rPr lang="en-US" dirty="0" smtClean="0"/>
              <a:t>With functional deficits</a:t>
            </a:r>
          </a:p>
          <a:p>
            <a:pPr>
              <a:spcBef>
                <a:spcPct val="5000"/>
              </a:spcBef>
              <a:buFont typeface="Wingdings" pitchFamily="2" charset="2"/>
              <a:buNone/>
              <a:defRPr/>
            </a:pPr>
            <a:endParaRPr lang="en-US" sz="3000" dirty="0"/>
          </a:p>
        </p:txBody>
      </p:sp>
      <p:sp>
        <p:nvSpPr>
          <p:cNvPr id="15364" name="Text Box 4"/>
          <p:cNvSpPr txBox="1">
            <a:spLocks noChangeArrowheads="1"/>
          </p:cNvSpPr>
          <p:nvPr/>
        </p:nvSpPr>
        <p:spPr bwMode="auto">
          <a:xfrm>
            <a:off x="620713" y="5118100"/>
            <a:ext cx="301625" cy="492125"/>
          </a:xfrm>
          <a:prstGeom prst="rect">
            <a:avLst/>
          </a:prstGeom>
          <a:noFill/>
          <a:ln w="12700">
            <a:noFill/>
            <a:miter lim="800000"/>
            <a:headEnd type="none" w="sm" len="sm"/>
            <a:tailEnd type="none" w="sm" len="sm"/>
          </a:ln>
        </p:spPr>
        <p:txBody>
          <a:bodyPr wrap="none">
            <a:spAutoFit/>
          </a:bodyPr>
          <a:lstStyle/>
          <a:p>
            <a:endParaRPr lang="en-US" sz="2600" b="1">
              <a:solidFill>
                <a:schemeClr val="folHlink"/>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7338" y="999460"/>
            <a:ext cx="9452085" cy="5401340"/>
          </a:xfrm>
        </p:spPr>
        <p:txBody>
          <a:bodyPr>
            <a:noAutofit/>
          </a:bodyPr>
          <a:lstStyle/>
          <a:p>
            <a:pPr>
              <a:defRPr/>
            </a:pPr>
            <a:r>
              <a:rPr lang="en-US" sz="3200" dirty="0" smtClean="0"/>
              <a:t>Memory loss </a:t>
            </a:r>
            <a:r>
              <a:rPr lang="en-US" sz="3200" b="1" dirty="0" smtClean="0"/>
              <a:t>+</a:t>
            </a:r>
            <a:r>
              <a:rPr lang="en-US" sz="3200" dirty="0" smtClean="0"/>
              <a:t> other cognitive decline(s):</a:t>
            </a:r>
          </a:p>
          <a:p>
            <a:pPr lvl="1">
              <a:defRPr/>
            </a:pPr>
            <a:r>
              <a:rPr lang="en-US" sz="2800" dirty="0" smtClean="0"/>
              <a:t>Aphasia</a:t>
            </a:r>
          </a:p>
          <a:p>
            <a:pPr lvl="2">
              <a:defRPr/>
            </a:pPr>
            <a:r>
              <a:rPr lang="en-US" dirty="0" smtClean="0"/>
              <a:t>Difficulty producing or comprehending </a:t>
            </a:r>
          </a:p>
          <a:p>
            <a:pPr lvl="2">
              <a:buNone/>
              <a:defRPr/>
            </a:pPr>
            <a:r>
              <a:rPr lang="en-US" dirty="0" smtClean="0"/>
              <a:t>	spoken or written language</a:t>
            </a:r>
          </a:p>
          <a:p>
            <a:pPr lvl="1">
              <a:defRPr/>
            </a:pPr>
            <a:r>
              <a:rPr lang="en-US" sz="2800" dirty="0" err="1" smtClean="0"/>
              <a:t>Agnosia</a:t>
            </a:r>
            <a:endParaRPr lang="en-US" sz="2800" dirty="0" smtClean="0"/>
          </a:p>
          <a:p>
            <a:pPr lvl="2">
              <a:defRPr/>
            </a:pPr>
            <a:r>
              <a:rPr lang="en-US" dirty="0" smtClean="0"/>
              <a:t>Loss of ability to recognize objects, persons, shapes, etc.</a:t>
            </a:r>
          </a:p>
          <a:p>
            <a:pPr lvl="1">
              <a:defRPr/>
            </a:pPr>
            <a:r>
              <a:rPr lang="en-US" sz="2800" dirty="0" err="1" smtClean="0"/>
              <a:t>Apraxia</a:t>
            </a:r>
            <a:endParaRPr lang="en-US" sz="2800" dirty="0" smtClean="0"/>
          </a:p>
          <a:p>
            <a:pPr lvl="2">
              <a:defRPr/>
            </a:pPr>
            <a:r>
              <a:rPr lang="en-US" dirty="0" smtClean="0"/>
              <a:t>Loss of ability to carry out learned purposeful movements</a:t>
            </a:r>
          </a:p>
          <a:p>
            <a:pPr lvl="2">
              <a:defRPr/>
            </a:pPr>
            <a:r>
              <a:rPr lang="en-US" dirty="0" smtClean="0"/>
              <a:t>Despite having desire and physical ability intact</a:t>
            </a:r>
          </a:p>
          <a:p>
            <a:pPr lvl="1">
              <a:defRPr/>
            </a:pPr>
            <a:r>
              <a:rPr lang="en-US" sz="3000" dirty="0" smtClean="0"/>
              <a:t>Executive dysfunction</a:t>
            </a:r>
          </a:p>
          <a:p>
            <a:pPr lvl="2">
              <a:defRPr/>
            </a:pPr>
            <a:r>
              <a:rPr lang="en-US" dirty="0" smtClean="0"/>
              <a:t>Abstraction, judgment, planning of complex tasks</a:t>
            </a:r>
          </a:p>
        </p:txBody>
      </p:sp>
      <p:sp>
        <p:nvSpPr>
          <p:cNvPr id="5" name="Title 1"/>
          <p:cNvSpPr>
            <a:spLocks noGrp="1"/>
          </p:cNvSpPr>
          <p:nvPr>
            <p:ph type="title"/>
          </p:nvPr>
        </p:nvSpPr>
        <p:spPr>
          <a:xfrm>
            <a:off x="287338" y="275258"/>
            <a:ext cx="9659550" cy="1148007"/>
          </a:xfrm>
        </p:spPr>
        <p:txBody>
          <a:bodyPr/>
          <a:lstStyle/>
          <a:p>
            <a:pPr>
              <a:defRPr/>
            </a:pPr>
            <a:r>
              <a:rPr lang="en-US" dirty="0" smtClean="0"/>
              <a:t>MCI and Dementia are </a:t>
            </a:r>
            <a:r>
              <a:rPr lang="en-US" b="0" i="1" dirty="0" smtClean="0"/>
              <a:t>NOT</a:t>
            </a:r>
            <a:r>
              <a:rPr lang="en-US" dirty="0" smtClean="0"/>
              <a:t> Normal Aging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63" y="1323975"/>
            <a:ext cx="10287001" cy="4495800"/>
          </a:xfrm>
        </p:spPr>
        <p:txBody>
          <a:bodyPr>
            <a:normAutofit/>
          </a:bodyPr>
          <a:lstStyle/>
          <a:p>
            <a:pPr lvl="1" indent="0">
              <a:defRPr/>
            </a:pPr>
            <a:r>
              <a:rPr lang="en-US" sz="3600" dirty="0" smtClean="0"/>
              <a:t>Declines </a:t>
            </a:r>
            <a:r>
              <a:rPr lang="en-US" sz="3600" b="1" dirty="0" smtClean="0"/>
              <a:t>must</a:t>
            </a:r>
            <a:r>
              <a:rPr lang="en-US" sz="3600" dirty="0" smtClean="0"/>
              <a:t> interfere with daily living:</a:t>
            </a:r>
          </a:p>
          <a:p>
            <a:pPr lvl="2" indent="0">
              <a:defRPr/>
            </a:pPr>
            <a:r>
              <a:rPr lang="en-US" sz="3200" dirty="0" smtClean="0"/>
              <a:t>Mild-Moderate:</a:t>
            </a:r>
          </a:p>
          <a:p>
            <a:pPr lvl="3" indent="0">
              <a:defRPr/>
            </a:pPr>
            <a:r>
              <a:rPr lang="en-US" sz="2800" dirty="0" smtClean="0"/>
              <a:t>Working, finances, shopping, cooking, driving</a:t>
            </a:r>
          </a:p>
          <a:p>
            <a:pPr lvl="2" indent="0">
              <a:defRPr/>
            </a:pPr>
            <a:r>
              <a:rPr lang="en-US" sz="3200" dirty="0" smtClean="0"/>
              <a:t>Moderate-Severe:</a:t>
            </a:r>
          </a:p>
          <a:p>
            <a:pPr lvl="3" indent="0">
              <a:defRPr/>
            </a:pPr>
            <a:r>
              <a:rPr lang="en-US" sz="2800" dirty="0" smtClean="0"/>
              <a:t>Bathing, dressing, toileting, eating, transferring</a:t>
            </a:r>
          </a:p>
        </p:txBody>
      </p:sp>
      <p:sp>
        <p:nvSpPr>
          <p:cNvPr id="5" name="Title 1"/>
          <p:cNvSpPr>
            <a:spLocks noGrp="1"/>
          </p:cNvSpPr>
          <p:nvPr>
            <p:ph type="title"/>
          </p:nvPr>
        </p:nvSpPr>
        <p:spPr>
          <a:xfrm>
            <a:off x="287338" y="275258"/>
            <a:ext cx="9659550" cy="1148007"/>
          </a:xfrm>
        </p:spPr>
        <p:txBody>
          <a:bodyPr/>
          <a:lstStyle/>
          <a:p>
            <a:pPr>
              <a:defRPr/>
            </a:pPr>
            <a:r>
              <a:rPr lang="en-US" dirty="0" smtClean="0"/>
              <a:t>MCI and Dementia are </a:t>
            </a:r>
            <a:r>
              <a:rPr lang="en-US" b="0" i="1" dirty="0" smtClean="0"/>
              <a:t>NOT</a:t>
            </a:r>
            <a:r>
              <a:rPr lang="en-US" dirty="0" smtClean="0"/>
              <a:t> Normal Aging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92470"/>
          </a:xfrm>
        </p:spPr>
        <p:txBody>
          <a:bodyPr/>
          <a:lstStyle/>
          <a:p>
            <a:r>
              <a:rPr lang="en-US" dirty="0" smtClean="0"/>
              <a:t>1906: </a:t>
            </a:r>
            <a:r>
              <a:rPr lang="en-US" dirty="0" err="1" smtClean="0"/>
              <a:t>Alois</a:t>
            </a:r>
            <a:r>
              <a:rPr lang="en-US" dirty="0" smtClean="0"/>
              <a:t> Alzheimer’s first case</a:t>
            </a:r>
            <a:endParaRPr lang="en-US" dirty="0"/>
          </a:p>
        </p:txBody>
      </p:sp>
      <p:pic>
        <p:nvPicPr>
          <p:cNvPr id="90114" name="Picture 2" descr="Auguste_Deter.jpg (145×168)"/>
          <p:cNvPicPr>
            <a:picLocks noChangeAspect="1" noChangeArrowheads="1"/>
          </p:cNvPicPr>
          <p:nvPr/>
        </p:nvPicPr>
        <p:blipFill>
          <a:blip r:embed="rId3" cstate="print"/>
          <a:srcRect/>
          <a:stretch>
            <a:fillRect/>
          </a:stretch>
        </p:blipFill>
        <p:spPr bwMode="auto">
          <a:xfrm>
            <a:off x="388329" y="3943002"/>
            <a:ext cx="1706478" cy="1977160"/>
          </a:xfrm>
          <a:prstGeom prst="rect">
            <a:avLst/>
          </a:prstGeom>
          <a:noFill/>
        </p:spPr>
      </p:pic>
      <p:pic>
        <p:nvPicPr>
          <p:cNvPr id="90116" name="Picture 4" descr="Alzheimer.2.jpg (852×1131)"/>
          <p:cNvPicPr>
            <a:picLocks noChangeAspect="1" noChangeArrowheads="1"/>
          </p:cNvPicPr>
          <p:nvPr/>
        </p:nvPicPr>
        <p:blipFill>
          <a:blip r:embed="rId4" cstate="print"/>
          <a:srcRect/>
          <a:stretch>
            <a:fillRect/>
          </a:stretch>
        </p:blipFill>
        <p:spPr bwMode="auto">
          <a:xfrm>
            <a:off x="355080" y="1467834"/>
            <a:ext cx="1789604" cy="2375636"/>
          </a:xfrm>
          <a:prstGeom prst="rect">
            <a:avLst/>
          </a:prstGeom>
          <a:noFill/>
        </p:spPr>
      </p:pic>
      <p:sp>
        <p:nvSpPr>
          <p:cNvPr id="6" name="Rectangle 3"/>
          <p:cNvSpPr txBox="1">
            <a:spLocks noChangeArrowheads="1"/>
          </p:cNvSpPr>
          <p:nvPr/>
        </p:nvSpPr>
        <p:spPr bwMode="auto">
          <a:xfrm>
            <a:off x="2161308" y="1529543"/>
            <a:ext cx="7830590" cy="4987635"/>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marL="461963" marR="0" lvl="0" indent="-461963" algn="l" defTabSz="914400" rtl="0" eaLnBrk="0" fontAlgn="base" latinLnBrk="0" hangingPunct="0">
              <a:lnSpc>
                <a:spcPct val="100000"/>
              </a:lnSpc>
              <a:spcBef>
                <a:spcPct val="40000"/>
              </a:spcBef>
              <a:spcAft>
                <a:spcPct val="0"/>
              </a:spcAft>
              <a:buClr>
                <a:srgbClr val="FF6600"/>
              </a:buClr>
              <a:buSzPct val="135000"/>
              <a:buFont typeface="Wingdings" pitchFamily="2" charset="2"/>
              <a:buChar char="w"/>
              <a:tabLst/>
              <a:defRPr/>
            </a:pPr>
            <a:r>
              <a:rPr kumimoji="0" lang="en-US" sz="2800" b="0" i="0" u="none" strike="noStrike" kern="0" cap="none" spc="0" normalizeH="0" baseline="0" noProof="0" dirty="0" smtClean="0">
                <a:ln>
                  <a:noFill/>
                </a:ln>
                <a:solidFill>
                  <a:srgbClr val="FFFFFF"/>
                </a:solidFill>
                <a:uLnTx/>
                <a:uFillTx/>
                <a:latin typeface="+mn-lt"/>
                <a:ea typeface="+mn-ea"/>
                <a:cs typeface="+mn-cs"/>
              </a:rPr>
              <a:t>German </a:t>
            </a:r>
            <a:r>
              <a:rPr kumimoji="0" lang="en-US" sz="2800" b="0" i="0" u="none" strike="noStrike" kern="0" cap="none" spc="0" normalizeH="0" baseline="0" noProof="0" dirty="0" err="1" smtClean="0">
                <a:ln>
                  <a:noFill/>
                </a:ln>
                <a:solidFill>
                  <a:srgbClr val="FFFFFF"/>
                </a:solidFill>
                <a:uLnTx/>
                <a:uFillTx/>
                <a:latin typeface="+mn-lt"/>
                <a:ea typeface="+mn-ea"/>
                <a:cs typeface="+mn-cs"/>
              </a:rPr>
              <a:t>neuropathologist</a:t>
            </a:r>
            <a:r>
              <a:rPr kumimoji="0" lang="en-US" sz="2800" b="0" i="0" u="none" strike="noStrike" kern="0" cap="none" spc="0" normalizeH="0" baseline="0" noProof="0" dirty="0" smtClean="0">
                <a:ln>
                  <a:noFill/>
                </a:ln>
                <a:solidFill>
                  <a:srgbClr val="FFFFFF"/>
                </a:solidFill>
                <a:uLnTx/>
                <a:uFillTx/>
                <a:latin typeface="+mn-lt"/>
                <a:ea typeface="+mn-ea"/>
                <a:cs typeface="+mn-cs"/>
              </a:rPr>
              <a:t> and psychiatrist</a:t>
            </a:r>
          </a:p>
          <a:p>
            <a:pPr marL="919163" lvl="1" indent="-461963" algn="l">
              <a:spcBef>
                <a:spcPct val="40000"/>
              </a:spcBef>
              <a:buClr>
                <a:srgbClr val="FF6600"/>
              </a:buClr>
              <a:buSzPct val="135000"/>
              <a:buFont typeface="Wingdings" pitchFamily="2" charset="2"/>
              <a:buChar char="w"/>
            </a:pPr>
            <a:r>
              <a:rPr lang="en-US" kern="0" dirty="0" smtClean="0">
                <a:solidFill>
                  <a:srgbClr val="FFFFFF"/>
                </a:solidFill>
                <a:latin typeface="+mn-lt"/>
              </a:rPr>
              <a:t>“Peculiar disease of the cerebral cortex”</a:t>
            </a:r>
          </a:p>
          <a:p>
            <a:pPr marL="919163" lvl="1" indent="-461963" algn="l">
              <a:spcBef>
                <a:spcPct val="40000"/>
              </a:spcBef>
              <a:buClr>
                <a:srgbClr val="FF6600"/>
              </a:buClr>
              <a:buSzPct val="135000"/>
              <a:buFont typeface="Wingdings" pitchFamily="2" charset="2"/>
              <a:buChar char="w"/>
            </a:pPr>
            <a:r>
              <a:rPr lang="en-US" kern="0" dirty="0" smtClean="0">
                <a:solidFill>
                  <a:srgbClr val="FFFFFF"/>
                </a:solidFill>
                <a:latin typeface="+mn-lt"/>
              </a:rPr>
              <a:t>Observed patient and analyzed brain</a:t>
            </a:r>
            <a:endParaRPr lang="en-US" sz="2800" kern="0" dirty="0" smtClean="0">
              <a:solidFill>
                <a:srgbClr val="FFFFFF"/>
              </a:solidFill>
              <a:latin typeface="+mn-lt"/>
            </a:endParaRPr>
          </a:p>
          <a:p>
            <a:pPr marL="461963" indent="-461963" algn="l">
              <a:spcBef>
                <a:spcPct val="40000"/>
              </a:spcBef>
              <a:buClr>
                <a:srgbClr val="FF6600"/>
              </a:buClr>
              <a:buSzPct val="135000"/>
              <a:buFont typeface="Wingdings" pitchFamily="2" charset="2"/>
              <a:buChar char="w"/>
            </a:pPr>
            <a:r>
              <a:rPr lang="en-US" sz="2800" kern="0" dirty="0" err="1" smtClean="0">
                <a:solidFill>
                  <a:srgbClr val="FFFFFF"/>
                </a:solidFill>
                <a:latin typeface="+mn-lt"/>
              </a:rPr>
              <a:t>Auguste</a:t>
            </a:r>
            <a:r>
              <a:rPr lang="en-US" sz="2800" kern="0" dirty="0" smtClean="0">
                <a:solidFill>
                  <a:srgbClr val="FFFFFF"/>
                </a:solidFill>
                <a:latin typeface="+mn-lt"/>
              </a:rPr>
              <a:t> Deter – institutionalized age 51</a:t>
            </a:r>
          </a:p>
          <a:p>
            <a:pPr marL="919163" lvl="1" indent="-461963" algn="l">
              <a:spcBef>
                <a:spcPct val="40000"/>
              </a:spcBef>
              <a:buClr>
                <a:srgbClr val="FF6600"/>
              </a:buClr>
              <a:buSzPct val="135000"/>
              <a:buFont typeface="Wingdings" pitchFamily="2" charset="2"/>
              <a:buChar char="w"/>
            </a:pPr>
            <a:r>
              <a:rPr lang="en-US" kern="0" dirty="0" smtClean="0">
                <a:solidFill>
                  <a:srgbClr val="FFFFFF"/>
                </a:solidFill>
                <a:latin typeface="+mn-lt"/>
              </a:rPr>
              <a:t> Impaired memory, aphasia, disorientation and ‘psychosocial incompetence’</a:t>
            </a:r>
          </a:p>
          <a:p>
            <a:pPr marL="919163" lvl="1" indent="-461963" algn="l">
              <a:spcBef>
                <a:spcPct val="40000"/>
              </a:spcBef>
              <a:buClr>
                <a:srgbClr val="FF6600"/>
              </a:buClr>
              <a:buSzPct val="135000"/>
              <a:buFont typeface="Wingdings" pitchFamily="2" charset="2"/>
              <a:buChar char="w"/>
            </a:pPr>
            <a:r>
              <a:rPr lang="en-US" kern="0" dirty="0" smtClean="0">
                <a:solidFill>
                  <a:srgbClr val="FFFFFF"/>
                </a:solidFill>
                <a:latin typeface="+mn-lt"/>
              </a:rPr>
              <a:t>Gradually deteriorated </a:t>
            </a:r>
            <a:r>
              <a:rPr lang="en-US" kern="0" dirty="0" smtClean="0">
                <a:solidFill>
                  <a:srgbClr val="FFFFFF"/>
                </a:solidFill>
                <a:latin typeface="+mn-lt"/>
                <a:sym typeface="Wingdings" pitchFamily="2" charset="2"/>
              </a:rPr>
              <a:t> hallucinations</a:t>
            </a:r>
          </a:p>
          <a:p>
            <a:pPr marL="919163" lvl="1" indent="-461963" algn="l">
              <a:spcBef>
                <a:spcPct val="40000"/>
              </a:spcBef>
              <a:buClr>
                <a:srgbClr val="FF6600"/>
              </a:buClr>
              <a:buSzPct val="135000"/>
              <a:buFont typeface="Wingdings" pitchFamily="2" charset="2"/>
              <a:buChar char="w"/>
            </a:pPr>
            <a:r>
              <a:rPr lang="en-US" kern="0" dirty="0" smtClean="0">
                <a:solidFill>
                  <a:srgbClr val="FFFFFF"/>
                </a:solidFill>
                <a:latin typeface="+mn-lt"/>
              </a:rPr>
              <a:t>Died age 54, diagnosis ‘</a:t>
            </a:r>
            <a:r>
              <a:rPr lang="en-US" kern="0" dirty="0" err="1" smtClean="0">
                <a:solidFill>
                  <a:srgbClr val="FFFFFF"/>
                </a:solidFill>
                <a:latin typeface="+mn-lt"/>
              </a:rPr>
              <a:t>presenile</a:t>
            </a:r>
            <a:r>
              <a:rPr lang="en-US" kern="0" dirty="0" smtClean="0">
                <a:solidFill>
                  <a:srgbClr val="FFFFFF"/>
                </a:solidFill>
                <a:latin typeface="+mn-lt"/>
              </a:rPr>
              <a:t> dementia’</a:t>
            </a:r>
          </a:p>
          <a:p>
            <a:pPr marL="1376363" lvl="2" indent="-461963" algn="l">
              <a:spcBef>
                <a:spcPct val="40000"/>
              </a:spcBef>
              <a:buClr>
                <a:srgbClr val="FF6600"/>
              </a:buClr>
              <a:buSzPct val="135000"/>
              <a:buFont typeface="Wingdings" pitchFamily="2" charset="2"/>
              <a:buChar char="w"/>
            </a:pPr>
            <a:r>
              <a:rPr lang="en-US" i="1" kern="0" dirty="0" err="1" smtClean="0">
                <a:solidFill>
                  <a:srgbClr val="FFFFFF"/>
                </a:solidFill>
                <a:latin typeface="+mn-lt"/>
              </a:rPr>
              <a:t>Kraeplin</a:t>
            </a:r>
            <a:r>
              <a:rPr lang="en-US" i="1" kern="0" dirty="0" smtClean="0">
                <a:solidFill>
                  <a:srgbClr val="FFFFFF"/>
                </a:solidFill>
                <a:latin typeface="+mn-lt"/>
              </a:rPr>
              <a:t> later named disease after Alzheimer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a:t>Evaluation of Dementia</a:t>
            </a:r>
          </a:p>
        </p:txBody>
      </p:sp>
      <p:sp>
        <p:nvSpPr>
          <p:cNvPr id="16387" name="Rectangle 3"/>
          <p:cNvSpPr>
            <a:spLocks noGrp="1" noChangeArrowheads="1"/>
          </p:cNvSpPr>
          <p:nvPr>
            <p:ph type="body" idx="1"/>
          </p:nvPr>
        </p:nvSpPr>
        <p:spPr>
          <a:xfrm>
            <a:off x="1157654" y="1359877"/>
            <a:ext cx="8181975" cy="4724399"/>
          </a:xfrm>
          <a:noFill/>
          <a:ln/>
        </p:spPr>
        <p:txBody>
          <a:bodyPr/>
          <a:lstStyle/>
          <a:p>
            <a:r>
              <a:rPr lang="en-US" sz="2800" dirty="0" smtClean="0"/>
              <a:t>History </a:t>
            </a:r>
            <a:r>
              <a:rPr lang="en-US" sz="2800" dirty="0"/>
              <a:t>and physical examination</a:t>
            </a:r>
          </a:p>
          <a:p>
            <a:r>
              <a:rPr lang="en-US" sz="2800" dirty="0"/>
              <a:t>Collateral information</a:t>
            </a:r>
          </a:p>
          <a:p>
            <a:r>
              <a:rPr lang="en-US" sz="2800" dirty="0"/>
              <a:t>Mental status examination</a:t>
            </a:r>
          </a:p>
          <a:p>
            <a:r>
              <a:rPr lang="en-US" sz="2800" dirty="0"/>
              <a:t>Labs:  TSH, B12, </a:t>
            </a:r>
            <a:r>
              <a:rPr lang="en-US" sz="2800" dirty="0" err="1"/>
              <a:t>folate</a:t>
            </a:r>
            <a:r>
              <a:rPr lang="en-US" sz="2800" dirty="0"/>
              <a:t>, RPR, ESR, ?HIV</a:t>
            </a:r>
          </a:p>
          <a:p>
            <a:r>
              <a:rPr lang="en-US" sz="2800" dirty="0"/>
              <a:t>Imaging:  ?CT, MR, PET, SPECT</a:t>
            </a:r>
          </a:p>
          <a:p>
            <a:r>
              <a:rPr lang="en-US" sz="2800" dirty="0"/>
              <a:t>Neuropsychological battery</a:t>
            </a:r>
          </a:p>
          <a:p>
            <a:r>
              <a:rPr lang="en-US" sz="2800" dirty="0"/>
              <a:t>Caregiver/psychosocial assessment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smtClean="0"/>
              <a:t>Reversible Causes </a:t>
            </a:r>
            <a:r>
              <a:rPr lang="en-US" dirty="0"/>
              <a:t>of Dementia</a:t>
            </a:r>
          </a:p>
        </p:txBody>
      </p:sp>
      <p:sp>
        <p:nvSpPr>
          <p:cNvPr id="14339" name="Rectangle 3"/>
          <p:cNvSpPr>
            <a:spLocks noGrp="1" noChangeArrowheads="1"/>
          </p:cNvSpPr>
          <p:nvPr>
            <p:ph type="body" idx="1"/>
          </p:nvPr>
        </p:nvSpPr>
        <p:spPr>
          <a:xfrm>
            <a:off x="654050" y="1190625"/>
            <a:ext cx="8655050" cy="4114800"/>
          </a:xfrm>
        </p:spPr>
        <p:txBody>
          <a:bodyPr>
            <a:normAutofit/>
          </a:bodyPr>
          <a:lstStyle/>
          <a:p>
            <a:pPr>
              <a:defRPr/>
            </a:pPr>
            <a:r>
              <a:rPr lang="en-US" dirty="0"/>
              <a:t>Depression</a:t>
            </a:r>
          </a:p>
          <a:p>
            <a:pPr>
              <a:defRPr/>
            </a:pPr>
            <a:r>
              <a:rPr lang="en-US" dirty="0"/>
              <a:t>Metabolic disturbances (thyroid, adrenal)</a:t>
            </a:r>
          </a:p>
          <a:p>
            <a:pPr>
              <a:defRPr/>
            </a:pPr>
            <a:r>
              <a:rPr lang="en-US" dirty="0" err="1"/>
              <a:t>Vasculitides</a:t>
            </a:r>
            <a:r>
              <a:rPr lang="en-US" dirty="0"/>
              <a:t> </a:t>
            </a:r>
          </a:p>
          <a:p>
            <a:pPr>
              <a:defRPr/>
            </a:pPr>
            <a:r>
              <a:rPr lang="en-US" dirty="0"/>
              <a:t>B</a:t>
            </a:r>
            <a:r>
              <a:rPr lang="en-US" baseline="-25000" dirty="0"/>
              <a:t>12</a:t>
            </a:r>
            <a:r>
              <a:rPr lang="en-US" dirty="0"/>
              <a:t>, </a:t>
            </a:r>
            <a:r>
              <a:rPr lang="en-US" dirty="0" err="1"/>
              <a:t>folate</a:t>
            </a:r>
            <a:r>
              <a:rPr lang="en-US" dirty="0"/>
              <a:t>, thiamine deficiencies</a:t>
            </a:r>
          </a:p>
          <a:p>
            <a:pPr>
              <a:defRPr/>
            </a:pPr>
            <a:r>
              <a:rPr lang="en-US" dirty="0"/>
              <a:t>Structural lesions (tumors, stroke)</a:t>
            </a:r>
          </a:p>
          <a:p>
            <a:pPr>
              <a:defRPr/>
            </a:pPr>
            <a:r>
              <a:rPr lang="en-US" dirty="0"/>
              <a:t>CNS Infections (syphilis, HIV)</a:t>
            </a:r>
          </a:p>
          <a:p>
            <a:pPr>
              <a:defRPr/>
            </a:pPr>
            <a:r>
              <a:rPr lang="en-US" dirty="0"/>
              <a:t>Toxins (alcohol, heavy metals)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smtClean="0"/>
              <a:t>Causes </a:t>
            </a:r>
            <a:r>
              <a:rPr lang="en-US" dirty="0"/>
              <a:t>of </a:t>
            </a:r>
            <a:r>
              <a:rPr lang="en-US" dirty="0" smtClean="0"/>
              <a:t>Dementia</a:t>
            </a:r>
            <a:endParaRPr lang="en-US" dirty="0"/>
          </a:p>
        </p:txBody>
      </p:sp>
      <p:sp>
        <p:nvSpPr>
          <p:cNvPr id="10243" name="Rectangle 3"/>
          <p:cNvSpPr>
            <a:spLocks noGrp="1" noChangeArrowheads="1"/>
          </p:cNvSpPr>
          <p:nvPr>
            <p:ph type="body" idx="1"/>
          </p:nvPr>
        </p:nvSpPr>
        <p:spPr>
          <a:xfrm>
            <a:off x="1182688" y="1079500"/>
            <a:ext cx="7340600" cy="5097463"/>
          </a:xfrm>
        </p:spPr>
        <p:txBody>
          <a:bodyPr/>
          <a:lstStyle/>
          <a:p>
            <a:pPr>
              <a:defRPr/>
            </a:pPr>
            <a:r>
              <a:rPr lang="en-US" dirty="0"/>
              <a:t>Alzheimer’s disease</a:t>
            </a:r>
          </a:p>
          <a:p>
            <a:pPr>
              <a:defRPr/>
            </a:pPr>
            <a:r>
              <a:rPr lang="en-US" dirty="0"/>
              <a:t>Vascular dementia</a:t>
            </a:r>
          </a:p>
          <a:p>
            <a:pPr>
              <a:defRPr/>
            </a:pPr>
            <a:r>
              <a:rPr lang="en-US" dirty="0"/>
              <a:t>Dementia with </a:t>
            </a:r>
            <a:r>
              <a:rPr lang="en-US" dirty="0" err="1"/>
              <a:t>Lewy</a:t>
            </a:r>
            <a:r>
              <a:rPr lang="en-US" dirty="0"/>
              <a:t> bodies</a:t>
            </a:r>
          </a:p>
          <a:p>
            <a:pPr>
              <a:defRPr/>
            </a:pPr>
            <a:r>
              <a:rPr lang="en-US" dirty="0" err="1"/>
              <a:t>Frontotemporal</a:t>
            </a:r>
            <a:r>
              <a:rPr lang="en-US" dirty="0"/>
              <a:t> dementia</a:t>
            </a:r>
          </a:p>
          <a:p>
            <a:pPr>
              <a:defRPr/>
            </a:pPr>
            <a:r>
              <a:rPr lang="en-US" dirty="0"/>
              <a:t>Parkinson </a:t>
            </a:r>
            <a:r>
              <a:rPr lang="en-US" dirty="0" smtClean="0"/>
              <a:t>disease</a:t>
            </a:r>
          </a:p>
          <a:p>
            <a:pPr>
              <a:defRPr/>
            </a:pPr>
            <a:r>
              <a:rPr lang="en-US" dirty="0" smtClean="0"/>
              <a:t>Progressive </a:t>
            </a:r>
            <a:r>
              <a:rPr lang="en-US" dirty="0" err="1" smtClean="0"/>
              <a:t>supranuclear</a:t>
            </a:r>
            <a:r>
              <a:rPr lang="en-US" dirty="0" smtClean="0"/>
              <a:t> palsy</a:t>
            </a:r>
          </a:p>
          <a:p>
            <a:pPr>
              <a:defRPr/>
            </a:pPr>
            <a:r>
              <a:rPr lang="en-US" dirty="0" smtClean="0"/>
              <a:t>Normal </a:t>
            </a:r>
            <a:r>
              <a:rPr lang="en-US" dirty="0"/>
              <a:t>pressure </a:t>
            </a:r>
            <a:r>
              <a:rPr lang="en-US" dirty="0" smtClean="0"/>
              <a:t>hydrocephalus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71525" y="228600"/>
            <a:ext cx="8743950" cy="1143000"/>
          </a:xfrm>
        </p:spPr>
        <p:txBody>
          <a:bodyPr>
            <a:normAutofit/>
          </a:bodyPr>
          <a:lstStyle/>
          <a:p>
            <a:pPr>
              <a:defRPr/>
            </a:pPr>
            <a:r>
              <a:rPr lang="en-US" dirty="0"/>
              <a:t>Frequencies of Dementia Types</a:t>
            </a:r>
          </a:p>
        </p:txBody>
      </p:sp>
      <p:graphicFrame>
        <p:nvGraphicFramePr>
          <p:cNvPr id="1026" name="Object 2"/>
          <p:cNvGraphicFramePr>
            <a:graphicFrameLocks/>
          </p:cNvGraphicFramePr>
          <p:nvPr/>
        </p:nvGraphicFramePr>
        <p:xfrm>
          <a:off x="87313" y="1331913"/>
          <a:ext cx="10188575" cy="5541962"/>
        </p:xfrm>
        <a:graphic>
          <a:graphicData uri="http://schemas.openxmlformats.org/presentationml/2006/ole">
            <mc:AlternateContent xmlns:mc="http://schemas.openxmlformats.org/markup-compatibility/2006">
              <mc:Choice xmlns:v="urn:schemas-microsoft-com:vml" Requires="v">
                <p:oleObj spid="_x0000_s1027" name="Chart" r:id="rId4" imgW="10172686" imgH="5524406" progId="MSGraph.Chart.8">
                  <p:embed followColorScheme="full"/>
                </p:oleObj>
              </mc:Choice>
              <mc:Fallback>
                <p:oleObj name="Chart" r:id="rId4" imgW="10172686" imgH="552440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3" y="1331913"/>
                        <a:ext cx="10188575" cy="55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71525" y="2209800"/>
            <a:ext cx="8743950" cy="1615827"/>
          </a:xfrm>
          <a:noFill/>
          <a:ln/>
        </p:spPr>
        <p:txBody>
          <a:bodyPr/>
          <a:lstStyle/>
          <a:p>
            <a:r>
              <a:rPr lang="en-US" sz="5400" dirty="0" smtClean="0"/>
              <a:t>Alzheimer’s Disease</a:t>
            </a:r>
            <a:r>
              <a:rPr lang="en-US" sz="5400" dirty="0"/>
              <a:t/>
            </a:r>
            <a:br>
              <a:rPr lang="en-US" sz="5400" dirty="0"/>
            </a:br>
            <a:r>
              <a:rPr lang="en-US" sz="5400" dirty="0" smtClean="0"/>
              <a:t>(AD)</a:t>
            </a:r>
            <a:endParaRPr lang="en-US"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96838"/>
            <a:ext cx="9999662" cy="592470"/>
          </a:xfrm>
        </p:spPr>
        <p:txBody>
          <a:bodyPr/>
          <a:lstStyle/>
          <a:p>
            <a:pPr>
              <a:defRPr/>
            </a:pPr>
            <a:r>
              <a:rPr lang="en-US" dirty="0" smtClean="0"/>
              <a:t>People 65+ to Outnumber Children &lt;5</a:t>
            </a:r>
            <a:endParaRPr lang="en-US" dirty="0"/>
          </a:p>
        </p:txBody>
      </p:sp>
      <p:pic>
        <p:nvPicPr>
          <p:cNvPr id="35841" name="Picture 1" descr="C:\Documents and Settings\David Merrill\Desktop\population_clock from Population Reference Bureau.png"/>
          <p:cNvPicPr>
            <a:picLocks noChangeAspect="1" noChangeArrowheads="1"/>
          </p:cNvPicPr>
          <p:nvPr/>
        </p:nvPicPr>
        <p:blipFill>
          <a:blip r:embed="rId3" cstate="print"/>
          <a:srcRect/>
          <a:stretch>
            <a:fillRect/>
          </a:stretch>
        </p:blipFill>
        <p:spPr bwMode="auto">
          <a:xfrm>
            <a:off x="797169" y="865670"/>
            <a:ext cx="9050216" cy="5339248"/>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r>
              <a:rPr lang="en-US"/>
              <a:t>Alzheimer’s Disease:</a:t>
            </a:r>
            <a:br>
              <a:rPr lang="en-US"/>
            </a:br>
            <a:r>
              <a:rPr lang="en-US"/>
              <a:t> Neuropathology</a:t>
            </a:r>
          </a:p>
        </p:txBody>
      </p:sp>
      <p:sp>
        <p:nvSpPr>
          <p:cNvPr id="32771" name="Rectangle 3"/>
          <p:cNvSpPr>
            <a:spLocks noGrp="1" noChangeArrowheads="1"/>
          </p:cNvSpPr>
          <p:nvPr>
            <p:ph type="body" idx="1"/>
          </p:nvPr>
        </p:nvSpPr>
        <p:spPr>
          <a:xfrm>
            <a:off x="272887" y="2319215"/>
            <a:ext cx="7895492" cy="4038600"/>
          </a:xfrm>
          <a:noFill/>
          <a:ln/>
        </p:spPr>
        <p:txBody>
          <a:bodyPr/>
          <a:lstStyle/>
          <a:p>
            <a:r>
              <a:rPr lang="en-US" dirty="0" err="1" smtClean="0"/>
              <a:t>Amyloid</a:t>
            </a:r>
            <a:r>
              <a:rPr lang="en-US" dirty="0" smtClean="0"/>
              <a:t> plaques</a:t>
            </a:r>
            <a:endParaRPr lang="en-US" dirty="0"/>
          </a:p>
          <a:p>
            <a:r>
              <a:rPr lang="en-US" dirty="0" err="1"/>
              <a:t>Neurofibrillary</a:t>
            </a:r>
            <a:r>
              <a:rPr lang="en-US" dirty="0"/>
              <a:t> tangles</a:t>
            </a:r>
          </a:p>
          <a:p>
            <a:r>
              <a:rPr lang="en-US" dirty="0" smtClean="0"/>
              <a:t>Neuronal death</a:t>
            </a:r>
          </a:p>
          <a:p>
            <a:pPr lvl="1"/>
            <a:r>
              <a:rPr lang="en-US" dirty="0" err="1" smtClean="0"/>
              <a:t>Hippocampal</a:t>
            </a:r>
            <a:r>
              <a:rPr lang="en-US" dirty="0" smtClean="0"/>
              <a:t> and association </a:t>
            </a:r>
            <a:r>
              <a:rPr lang="en-US" dirty="0" err="1" smtClean="0"/>
              <a:t>corticies</a:t>
            </a:r>
            <a:endParaRPr lang="en-US" dirty="0"/>
          </a:p>
          <a:p>
            <a:pPr lvl="1"/>
            <a:r>
              <a:rPr lang="en-US" dirty="0" smtClean="0"/>
              <a:t>Nucleus </a:t>
            </a:r>
            <a:r>
              <a:rPr lang="en-US" dirty="0" err="1"/>
              <a:t>basalis</a:t>
            </a:r>
            <a:r>
              <a:rPr lang="en-US" dirty="0"/>
              <a:t> of </a:t>
            </a:r>
            <a:r>
              <a:rPr lang="en-US" dirty="0" err="1"/>
              <a:t>Meynert</a:t>
            </a:r>
            <a:r>
              <a:rPr lang="en-US" dirty="0"/>
              <a:t> (acetylcholine)</a:t>
            </a:r>
          </a:p>
          <a:p>
            <a:pPr lvl="1"/>
            <a:r>
              <a:rPr lang="en-US" dirty="0" smtClean="0"/>
              <a:t>Locus </a:t>
            </a:r>
            <a:r>
              <a:rPr lang="en-US" dirty="0" err="1"/>
              <a:t>coeruleus</a:t>
            </a:r>
            <a:r>
              <a:rPr lang="en-US" dirty="0"/>
              <a:t> (</a:t>
            </a:r>
            <a:r>
              <a:rPr lang="en-US" dirty="0" err="1"/>
              <a:t>norepinephrine</a:t>
            </a:r>
            <a:r>
              <a:rPr lang="en-US" dirty="0"/>
              <a:t>)</a:t>
            </a:r>
          </a:p>
          <a:p>
            <a:pPr lvl="1"/>
            <a:r>
              <a:rPr lang="en-US" dirty="0" smtClean="0"/>
              <a:t>Dorsal </a:t>
            </a:r>
            <a:r>
              <a:rPr lang="en-US" dirty="0" err="1"/>
              <a:t>raphe</a:t>
            </a:r>
            <a:r>
              <a:rPr lang="en-US" dirty="0"/>
              <a:t> nucleus (serotonin)</a:t>
            </a:r>
          </a:p>
        </p:txBody>
      </p:sp>
      <p:pic>
        <p:nvPicPr>
          <p:cNvPr id="4" name="Picture 3" descr="9-4"/>
          <p:cNvPicPr>
            <a:picLocks noChangeAspect="1" noChangeArrowheads="1"/>
          </p:cNvPicPr>
          <p:nvPr/>
        </p:nvPicPr>
        <p:blipFill>
          <a:blip r:embed="rId3" cstate="print"/>
          <a:srcRect/>
          <a:stretch>
            <a:fillRect/>
          </a:stretch>
        </p:blipFill>
        <p:spPr bwMode="auto">
          <a:xfrm>
            <a:off x="7150631" y="1918230"/>
            <a:ext cx="2631126" cy="1976437"/>
          </a:xfrm>
          <a:prstGeom prst="rect">
            <a:avLst/>
          </a:prstGeom>
          <a:noFill/>
          <a:ln w="9525">
            <a:solidFill>
              <a:schemeClr val="tx1"/>
            </a:solidFill>
            <a:miter lim="800000"/>
            <a:headEnd/>
            <a:tailEnd/>
          </a:ln>
        </p:spPr>
      </p:pic>
      <p:pic>
        <p:nvPicPr>
          <p:cNvPr id="5" name="Picture 4" descr="ABETA42"/>
          <p:cNvPicPr>
            <a:picLocks noChangeAspect="1" noChangeArrowheads="1"/>
          </p:cNvPicPr>
          <p:nvPr/>
        </p:nvPicPr>
        <p:blipFill>
          <a:blip r:embed="rId4" cstate="print">
            <a:lum bright="-20000" contrast="22000"/>
          </a:blip>
          <a:srcRect/>
          <a:stretch>
            <a:fillRect/>
          </a:stretch>
        </p:blipFill>
        <p:spPr bwMode="auto">
          <a:xfrm>
            <a:off x="5317067" y="524934"/>
            <a:ext cx="2466502" cy="197263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n-US" dirty="0"/>
              <a:t>Alzheimer’s </a:t>
            </a:r>
            <a:r>
              <a:rPr lang="en-US" dirty="0" smtClean="0"/>
              <a:t>Disease: </a:t>
            </a:r>
            <a:r>
              <a:rPr lang="en-US" dirty="0" err="1" smtClean="0"/>
              <a:t>Neuroimaging</a:t>
            </a:r>
            <a:endParaRPr lang="en-US" dirty="0"/>
          </a:p>
        </p:txBody>
      </p:sp>
      <p:sp>
        <p:nvSpPr>
          <p:cNvPr id="24579" name="Rectangle 3"/>
          <p:cNvSpPr>
            <a:spLocks noGrp="1" noChangeArrowheads="1"/>
          </p:cNvSpPr>
          <p:nvPr>
            <p:ph type="body" idx="1"/>
          </p:nvPr>
        </p:nvSpPr>
        <p:spPr>
          <a:xfrm>
            <a:off x="742217" y="1184030"/>
            <a:ext cx="8743950" cy="5058507"/>
          </a:xfrm>
          <a:noFill/>
          <a:ln/>
        </p:spPr>
        <p:txBody>
          <a:bodyPr/>
          <a:lstStyle/>
          <a:p>
            <a:r>
              <a:rPr lang="en-US" dirty="0"/>
              <a:t>Structural studies (MRI, CT)</a:t>
            </a:r>
          </a:p>
          <a:p>
            <a:pPr lvl="1"/>
            <a:r>
              <a:rPr lang="en-US" dirty="0" smtClean="0"/>
              <a:t>Generalized </a:t>
            </a:r>
            <a:r>
              <a:rPr lang="en-US" dirty="0"/>
              <a:t>cortical </a:t>
            </a:r>
            <a:r>
              <a:rPr lang="en-US" dirty="0" smtClean="0"/>
              <a:t>atrophy</a:t>
            </a:r>
          </a:p>
          <a:p>
            <a:pPr lvl="2"/>
            <a:r>
              <a:rPr lang="en-US" dirty="0" err="1" smtClean="0"/>
              <a:t>Hippocampal</a:t>
            </a:r>
            <a:r>
              <a:rPr lang="en-US" dirty="0" smtClean="0"/>
              <a:t> atrophy</a:t>
            </a:r>
            <a:endParaRPr lang="en-US" dirty="0"/>
          </a:p>
          <a:p>
            <a:r>
              <a:rPr lang="en-US" dirty="0"/>
              <a:t>Functional studies (PET, SPECT)</a:t>
            </a:r>
          </a:p>
          <a:p>
            <a:pPr lvl="1"/>
            <a:r>
              <a:rPr lang="en-US" dirty="0" smtClean="0"/>
              <a:t>FDG</a:t>
            </a:r>
          </a:p>
          <a:p>
            <a:pPr lvl="2"/>
            <a:r>
              <a:rPr lang="en-US" dirty="0" err="1" smtClean="0"/>
              <a:t>Biparietotemporal</a:t>
            </a:r>
            <a:r>
              <a:rPr lang="en-US" dirty="0" smtClean="0"/>
              <a:t> </a:t>
            </a:r>
            <a:r>
              <a:rPr lang="en-US" dirty="0" err="1" smtClean="0"/>
              <a:t>hypometabolism</a:t>
            </a:r>
            <a:r>
              <a:rPr lang="en-US" dirty="0" smtClean="0"/>
              <a:t>/</a:t>
            </a:r>
            <a:r>
              <a:rPr lang="en-US" dirty="0" err="1" smtClean="0"/>
              <a:t>hypoperfusion</a:t>
            </a:r>
            <a:endParaRPr lang="en-US" dirty="0"/>
          </a:p>
          <a:p>
            <a:pPr lvl="1"/>
            <a:r>
              <a:rPr lang="en-US" dirty="0" smtClean="0"/>
              <a:t>PIB</a:t>
            </a:r>
          </a:p>
          <a:p>
            <a:pPr lvl="2"/>
            <a:r>
              <a:rPr lang="en-US" dirty="0" err="1" smtClean="0"/>
              <a:t>Amyloid</a:t>
            </a:r>
            <a:r>
              <a:rPr lang="en-US" dirty="0" smtClean="0"/>
              <a:t> marker</a:t>
            </a:r>
          </a:p>
          <a:p>
            <a:pPr lvl="1"/>
            <a:r>
              <a:rPr lang="en-US" dirty="0" smtClean="0"/>
              <a:t>FDDNP</a:t>
            </a:r>
          </a:p>
          <a:p>
            <a:pPr lvl="2"/>
            <a:r>
              <a:rPr lang="en-US" dirty="0" err="1" smtClean="0"/>
              <a:t>Amyloid</a:t>
            </a:r>
            <a:r>
              <a:rPr lang="en-US" dirty="0" smtClean="0"/>
              <a:t> and tau marker</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Structural MRI and Functional PET</a:t>
            </a:r>
            <a:endParaRPr lang="en-US" dirty="0"/>
          </a:p>
        </p:txBody>
      </p:sp>
      <p:pic>
        <p:nvPicPr>
          <p:cNvPr id="20483" name="Picture 3" descr="Fig3_500_-081206"/>
          <p:cNvPicPr>
            <a:picLocks noChangeAspect="1" noChangeArrowheads="1"/>
          </p:cNvPicPr>
          <p:nvPr/>
        </p:nvPicPr>
        <p:blipFill>
          <a:blip r:embed="rId3" cstate="print"/>
          <a:srcRect t="30917" b="36447"/>
          <a:stretch>
            <a:fillRect/>
          </a:stretch>
        </p:blipFill>
        <p:spPr bwMode="auto">
          <a:xfrm>
            <a:off x="661988" y="1025525"/>
            <a:ext cx="8561387" cy="5226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Structural MRI and PIB </a:t>
            </a:r>
            <a:r>
              <a:rPr lang="en-US" dirty="0" err="1" smtClean="0"/>
              <a:t>Amyloid</a:t>
            </a:r>
            <a:r>
              <a:rPr lang="en-US" dirty="0" smtClean="0"/>
              <a:t> PET</a:t>
            </a:r>
            <a:endParaRPr lang="en-US" dirty="0"/>
          </a:p>
        </p:txBody>
      </p:sp>
      <p:pic>
        <p:nvPicPr>
          <p:cNvPr id="160770" name="Picture 2"/>
          <p:cNvPicPr>
            <a:picLocks noChangeAspect="1" noChangeArrowheads="1"/>
          </p:cNvPicPr>
          <p:nvPr/>
        </p:nvPicPr>
        <p:blipFill>
          <a:blip r:embed="rId3" cstate="print"/>
          <a:srcRect/>
          <a:stretch>
            <a:fillRect/>
          </a:stretch>
        </p:blipFill>
        <p:spPr bwMode="auto">
          <a:xfrm>
            <a:off x="608502" y="972649"/>
            <a:ext cx="8992697" cy="5506677"/>
          </a:xfrm>
          <a:prstGeom prst="rect">
            <a:avLst/>
          </a:prstGeom>
          <a:noFill/>
          <a:ln w="9525" cap="flat" cmpd="sng">
            <a:noFill/>
            <a:prstDash val="solid"/>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7338" y="96838"/>
            <a:ext cx="9647970" cy="1148007"/>
          </a:xfrm>
          <a:noFill/>
          <a:ln/>
        </p:spPr>
        <p:txBody>
          <a:bodyPr/>
          <a:lstStyle/>
          <a:p>
            <a:r>
              <a:rPr lang="en-US" dirty="0" smtClean="0"/>
              <a:t>Dynamic Progression of AD Biomarkers</a:t>
            </a:r>
            <a:endParaRPr lang="en-US" dirty="0"/>
          </a:p>
        </p:txBody>
      </p:sp>
      <p:pic>
        <p:nvPicPr>
          <p:cNvPr id="161794" name="Picture 2"/>
          <p:cNvPicPr>
            <a:picLocks noChangeAspect="1" noChangeArrowheads="1"/>
          </p:cNvPicPr>
          <p:nvPr/>
        </p:nvPicPr>
        <p:blipFill>
          <a:blip r:embed="rId3" cstate="print"/>
          <a:srcRect l="858" t="1036" r="1335" b="1829"/>
          <a:stretch>
            <a:fillRect/>
          </a:stretch>
        </p:blipFill>
        <p:spPr bwMode="auto">
          <a:xfrm>
            <a:off x="404446" y="808892"/>
            <a:ext cx="9355015" cy="5306647"/>
          </a:xfrm>
          <a:prstGeom prst="rect">
            <a:avLst/>
          </a:prstGeom>
          <a:noFill/>
          <a:ln w="9525" cap="flat" cmpd="sng">
            <a:noFill/>
            <a:prstDash val="solid"/>
            <a:miter lim="800000"/>
            <a:headEnd/>
            <a:tailEnd/>
          </a:ln>
        </p:spPr>
      </p:pic>
      <p:sp>
        <p:nvSpPr>
          <p:cNvPr id="6" name="Text Box 4"/>
          <p:cNvSpPr txBox="1">
            <a:spLocks noChangeArrowheads="1"/>
          </p:cNvSpPr>
          <p:nvPr/>
        </p:nvSpPr>
        <p:spPr bwMode="auto">
          <a:xfrm>
            <a:off x="266700" y="6236735"/>
            <a:ext cx="9732066" cy="338554"/>
          </a:xfrm>
          <a:prstGeom prst="rect">
            <a:avLst/>
          </a:prstGeom>
          <a:noFill/>
          <a:ln w="9525">
            <a:noFill/>
            <a:miter lim="800000"/>
            <a:headEnd type="none" w="sm" len="sm"/>
            <a:tailEnd type="none" w="sm" len="sm"/>
          </a:ln>
          <a:effectLst/>
        </p:spPr>
        <p:txBody>
          <a:bodyPr wrap="square" anchor="b">
            <a:spAutoFit/>
          </a:bodyPr>
          <a:lstStyle/>
          <a:p>
            <a:pPr algn="l">
              <a:buNone/>
            </a:pPr>
            <a:r>
              <a:rPr lang="en-US" sz="1600" b="1" dirty="0" smtClean="0"/>
              <a:t>Jack et al., Lancet Neurology, 2010</a:t>
            </a:r>
            <a:endParaRPr lang="en-US" sz="1600" b="1" dirty="0">
              <a:effectLst>
                <a:outerShdw blurRad="38100" dist="38100" dir="2700000" algn="tl">
                  <a:srgbClr val="000000"/>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en-US" dirty="0"/>
              <a:t>Alzheimer’s Disease:  </a:t>
            </a:r>
            <a:br>
              <a:rPr lang="en-US" dirty="0"/>
            </a:br>
            <a:r>
              <a:rPr lang="en-US" dirty="0"/>
              <a:t>Natural Course and Symptoms</a:t>
            </a:r>
          </a:p>
        </p:txBody>
      </p:sp>
      <p:sp>
        <p:nvSpPr>
          <p:cNvPr id="22531" name="Rectangle 3"/>
          <p:cNvSpPr>
            <a:spLocks noGrp="1" noChangeArrowheads="1"/>
          </p:cNvSpPr>
          <p:nvPr>
            <p:ph type="body" idx="1"/>
          </p:nvPr>
        </p:nvSpPr>
        <p:spPr>
          <a:xfrm>
            <a:off x="719138" y="1343024"/>
            <a:ext cx="9166225" cy="5514975"/>
          </a:xfrm>
        </p:spPr>
        <p:txBody>
          <a:bodyPr>
            <a:normAutofit/>
          </a:bodyPr>
          <a:lstStyle/>
          <a:p>
            <a:pPr>
              <a:defRPr/>
            </a:pPr>
            <a:r>
              <a:rPr lang="en-US" sz="3200" dirty="0" smtClean="0"/>
              <a:t>Most common cause of dementia</a:t>
            </a:r>
          </a:p>
          <a:p>
            <a:pPr lvl="1">
              <a:defRPr/>
            </a:pPr>
            <a:r>
              <a:rPr lang="en-US" sz="3200" dirty="0" smtClean="0"/>
              <a:t>~1% affected at age 60</a:t>
            </a:r>
            <a:endParaRPr lang="en-US" sz="3000" dirty="0" smtClean="0"/>
          </a:p>
          <a:p>
            <a:pPr lvl="1">
              <a:defRPr/>
            </a:pPr>
            <a:r>
              <a:rPr lang="en-US" sz="3000" dirty="0" smtClean="0"/>
              <a:t>Dementia risk roughly doubles q5yrs after 65</a:t>
            </a:r>
          </a:p>
          <a:p>
            <a:pPr>
              <a:defRPr/>
            </a:pPr>
            <a:r>
              <a:rPr lang="en-US" sz="3200" dirty="0" smtClean="0"/>
              <a:t>Typically insidious onset and course</a:t>
            </a:r>
          </a:p>
          <a:p>
            <a:pPr lvl="1">
              <a:defRPr/>
            </a:pPr>
            <a:r>
              <a:rPr lang="en-US" sz="3000" dirty="0" smtClean="0"/>
              <a:t>Onset in late 50s to mid </a:t>
            </a:r>
            <a:r>
              <a:rPr lang="en-US" sz="3000" dirty="0"/>
              <a:t>60s</a:t>
            </a:r>
          </a:p>
          <a:p>
            <a:pPr lvl="1">
              <a:defRPr/>
            </a:pPr>
            <a:r>
              <a:rPr lang="en-US" sz="3000" dirty="0" smtClean="0"/>
              <a:t>Average </a:t>
            </a:r>
            <a:r>
              <a:rPr lang="en-US" sz="3000" dirty="0"/>
              <a:t>survival 8-10 years after </a:t>
            </a:r>
            <a:r>
              <a:rPr lang="en-US" sz="3000" dirty="0" smtClean="0"/>
              <a:t>diagnosis</a:t>
            </a:r>
          </a:p>
          <a:p>
            <a:pPr lvl="1">
              <a:defRPr/>
            </a:pPr>
            <a:r>
              <a:rPr lang="en-US" sz="3200" dirty="0" smtClean="0"/>
              <a:t>7</a:t>
            </a:r>
            <a:r>
              <a:rPr lang="en-US" sz="3200" baseline="30000" dirty="0" smtClean="0"/>
              <a:t>th</a:t>
            </a:r>
            <a:r>
              <a:rPr lang="en-US" sz="3200" dirty="0" smtClean="0"/>
              <a:t> leading cause of death</a:t>
            </a:r>
          </a:p>
          <a:p>
            <a:pPr lvl="1">
              <a:buNone/>
              <a:defRPr/>
            </a:pPr>
            <a:endParaRPr lang="en-US" sz="3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en-US" dirty="0"/>
              <a:t>Alzheimer’s Disease:  </a:t>
            </a:r>
            <a:br>
              <a:rPr lang="en-US" dirty="0"/>
            </a:br>
            <a:r>
              <a:rPr lang="en-US" dirty="0"/>
              <a:t>Natural Course and Symptoms</a:t>
            </a:r>
          </a:p>
        </p:txBody>
      </p:sp>
      <p:sp>
        <p:nvSpPr>
          <p:cNvPr id="22531" name="Rectangle 3"/>
          <p:cNvSpPr>
            <a:spLocks noGrp="1" noChangeArrowheads="1"/>
          </p:cNvSpPr>
          <p:nvPr>
            <p:ph type="body" idx="1"/>
          </p:nvPr>
        </p:nvSpPr>
        <p:spPr>
          <a:xfrm>
            <a:off x="719138" y="1343025"/>
            <a:ext cx="9166225" cy="4196130"/>
          </a:xfrm>
        </p:spPr>
        <p:txBody>
          <a:bodyPr>
            <a:normAutofit/>
          </a:bodyPr>
          <a:lstStyle/>
          <a:p>
            <a:pPr>
              <a:buNone/>
              <a:defRPr/>
            </a:pPr>
            <a:r>
              <a:rPr lang="en-US" sz="3200" dirty="0" smtClean="0"/>
              <a:t>Memory and Function:</a:t>
            </a:r>
          </a:p>
          <a:p>
            <a:pPr>
              <a:defRPr/>
            </a:pPr>
            <a:r>
              <a:rPr lang="en-US" sz="3200" dirty="0" smtClean="0"/>
              <a:t>Earlier </a:t>
            </a:r>
            <a:r>
              <a:rPr lang="en-US" sz="3200" dirty="0"/>
              <a:t>features</a:t>
            </a:r>
          </a:p>
          <a:p>
            <a:pPr lvl="1">
              <a:defRPr/>
            </a:pPr>
            <a:r>
              <a:rPr lang="en-US" sz="2800" dirty="0"/>
              <a:t>forgetfulness, word-finding </a:t>
            </a:r>
            <a:r>
              <a:rPr lang="en-US" sz="2800" dirty="0" smtClean="0"/>
              <a:t>difficulty</a:t>
            </a:r>
            <a:endParaRPr lang="en-US" sz="2800" dirty="0"/>
          </a:p>
          <a:p>
            <a:pPr lvl="1">
              <a:defRPr/>
            </a:pPr>
            <a:r>
              <a:rPr lang="en-US" sz="2800" dirty="0" smtClean="0"/>
              <a:t>complex tasks</a:t>
            </a:r>
            <a:endParaRPr lang="en-US" sz="2800" dirty="0"/>
          </a:p>
          <a:p>
            <a:pPr>
              <a:defRPr/>
            </a:pPr>
            <a:r>
              <a:rPr lang="en-US" sz="3200" dirty="0"/>
              <a:t>Later features</a:t>
            </a:r>
          </a:p>
          <a:p>
            <a:pPr lvl="1">
              <a:defRPr/>
            </a:pPr>
            <a:r>
              <a:rPr lang="en-US" sz="2800" dirty="0"/>
              <a:t>amnesia, </a:t>
            </a:r>
            <a:r>
              <a:rPr lang="en-US" sz="2800" dirty="0" smtClean="0"/>
              <a:t>language</a:t>
            </a:r>
            <a:endParaRPr lang="en-US" sz="2800" dirty="0"/>
          </a:p>
          <a:p>
            <a:pPr lvl="1">
              <a:defRPr/>
            </a:pPr>
            <a:r>
              <a:rPr lang="en-US" sz="2800" dirty="0" smtClean="0"/>
              <a:t>simple tasks</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96838"/>
            <a:ext cx="9999662" cy="588962"/>
          </a:xfrm>
          <a:noFill/>
          <a:ln/>
        </p:spPr>
        <p:txBody>
          <a:bodyPr/>
          <a:lstStyle/>
          <a:p>
            <a:r>
              <a:rPr lang="en-US" dirty="0"/>
              <a:t>Alzheimer’s </a:t>
            </a:r>
            <a:r>
              <a:rPr lang="en-US" dirty="0" smtClean="0"/>
              <a:t>Disease: Pharmacotherapy</a:t>
            </a:r>
            <a:endParaRPr lang="en-US" dirty="0"/>
          </a:p>
        </p:txBody>
      </p:sp>
      <p:sp>
        <p:nvSpPr>
          <p:cNvPr id="40963" name="Rectangle 3"/>
          <p:cNvSpPr>
            <a:spLocks noGrp="1" noChangeArrowheads="1"/>
          </p:cNvSpPr>
          <p:nvPr>
            <p:ph type="body" idx="1"/>
          </p:nvPr>
        </p:nvSpPr>
        <p:spPr>
          <a:xfrm>
            <a:off x="917849" y="980945"/>
            <a:ext cx="7976770" cy="5204702"/>
          </a:xfrm>
          <a:noFill/>
          <a:ln/>
        </p:spPr>
        <p:txBody>
          <a:bodyPr/>
          <a:lstStyle/>
          <a:p>
            <a:pPr>
              <a:lnSpc>
                <a:spcPct val="90000"/>
              </a:lnSpc>
            </a:pPr>
            <a:r>
              <a:rPr lang="en-US" dirty="0" smtClean="0">
                <a:solidFill>
                  <a:schemeClr val="hlink"/>
                </a:solidFill>
              </a:rPr>
              <a:t>Discontinuation of toxic medications</a:t>
            </a:r>
            <a:endParaRPr lang="en-US" dirty="0" smtClean="0"/>
          </a:p>
          <a:p>
            <a:pPr lvl="1">
              <a:lnSpc>
                <a:spcPct val="90000"/>
              </a:lnSpc>
            </a:pPr>
            <a:r>
              <a:rPr lang="en-US" sz="2600" dirty="0" smtClean="0"/>
              <a:t>Sedatives, hypnotics, narcotics, </a:t>
            </a:r>
            <a:r>
              <a:rPr lang="en-US" dirty="0" err="1" smtClean="0"/>
              <a:t>anticholinergics</a:t>
            </a:r>
            <a:r>
              <a:rPr lang="en-US" dirty="0" smtClean="0"/>
              <a:t>, antihistamines, etc</a:t>
            </a:r>
            <a:r>
              <a:rPr lang="en-US" sz="2600" dirty="0" smtClean="0"/>
              <a:t>.</a:t>
            </a:r>
          </a:p>
          <a:p>
            <a:pPr>
              <a:lnSpc>
                <a:spcPct val="90000"/>
              </a:lnSpc>
            </a:pPr>
            <a:endParaRPr lang="en-US" sz="2800" dirty="0" smtClean="0"/>
          </a:p>
          <a:p>
            <a:pPr>
              <a:lnSpc>
                <a:spcPct val="90000"/>
              </a:lnSpc>
            </a:pPr>
            <a:r>
              <a:rPr lang="en-US" sz="2800" dirty="0" smtClean="0"/>
              <a:t>Cholinesterase </a:t>
            </a:r>
            <a:r>
              <a:rPr lang="en-US" sz="2800" dirty="0"/>
              <a:t>inhibitors </a:t>
            </a:r>
            <a:endParaRPr lang="en-US" sz="2800" dirty="0" smtClean="0"/>
          </a:p>
          <a:p>
            <a:pPr lvl="1">
              <a:lnSpc>
                <a:spcPct val="90000"/>
              </a:lnSpc>
            </a:pPr>
            <a:r>
              <a:rPr lang="en-US" sz="2600" dirty="0" err="1" smtClean="0"/>
              <a:t>Donepezil</a:t>
            </a:r>
            <a:r>
              <a:rPr lang="en-US" dirty="0" smtClean="0"/>
              <a:t>, </a:t>
            </a:r>
            <a:r>
              <a:rPr lang="en-US" dirty="0" err="1" smtClean="0"/>
              <a:t>galantamine</a:t>
            </a:r>
            <a:r>
              <a:rPr lang="en-US" dirty="0" smtClean="0"/>
              <a:t>, </a:t>
            </a:r>
            <a:r>
              <a:rPr lang="en-US" dirty="0" err="1" smtClean="0"/>
              <a:t>rivastigmine</a:t>
            </a:r>
            <a:endParaRPr lang="en-US" sz="2600" dirty="0"/>
          </a:p>
          <a:p>
            <a:pPr>
              <a:lnSpc>
                <a:spcPct val="90000"/>
              </a:lnSpc>
            </a:pPr>
            <a:r>
              <a:rPr lang="en-US" sz="2800" dirty="0"/>
              <a:t>NMDA antagonist </a:t>
            </a:r>
            <a:endParaRPr lang="en-US" sz="2800" dirty="0" smtClean="0"/>
          </a:p>
          <a:p>
            <a:pPr lvl="1">
              <a:lnSpc>
                <a:spcPct val="90000"/>
              </a:lnSpc>
            </a:pPr>
            <a:r>
              <a:rPr lang="en-US" sz="2600" dirty="0" err="1" smtClean="0"/>
              <a:t>Memantine</a:t>
            </a:r>
            <a:endParaRPr lang="en-US" sz="2600" dirty="0"/>
          </a:p>
          <a:p>
            <a:pPr>
              <a:lnSpc>
                <a:spcPct val="90000"/>
              </a:lnSpc>
            </a:pPr>
            <a:r>
              <a:rPr lang="en-US" sz="2800" dirty="0" err="1" smtClean="0"/>
              <a:t>Psychotropics</a:t>
            </a:r>
            <a:r>
              <a:rPr lang="en-US" sz="2800" dirty="0" smtClean="0"/>
              <a:t> </a:t>
            </a:r>
          </a:p>
          <a:p>
            <a:pPr lvl="1">
              <a:lnSpc>
                <a:spcPct val="90000"/>
              </a:lnSpc>
            </a:pPr>
            <a:r>
              <a:rPr lang="en-US" sz="2600" dirty="0" smtClean="0"/>
              <a:t>antidepressants</a:t>
            </a:r>
            <a:r>
              <a:rPr lang="en-US" sz="2600" dirty="0"/>
              <a:t>, </a:t>
            </a:r>
            <a:r>
              <a:rPr lang="en-US" sz="2600" dirty="0" smtClean="0"/>
              <a:t>antipsychotics</a:t>
            </a:r>
            <a:endParaRPr lang="en-US" sz="2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Polypharmacy</a:t>
            </a:r>
            <a:endParaRPr lang="en-US" dirty="0"/>
          </a:p>
        </p:txBody>
      </p:sp>
      <p:sp>
        <p:nvSpPr>
          <p:cNvPr id="3" name="Content Placeholder 2"/>
          <p:cNvSpPr>
            <a:spLocks noGrp="1"/>
          </p:cNvSpPr>
          <p:nvPr>
            <p:ph idx="1"/>
          </p:nvPr>
        </p:nvSpPr>
        <p:spPr>
          <a:xfrm>
            <a:off x="400050" y="1449388"/>
            <a:ext cx="4400550" cy="5180012"/>
          </a:xfrm>
        </p:spPr>
        <p:txBody>
          <a:bodyPr/>
          <a:lstStyle/>
          <a:p>
            <a:pPr lvl="1">
              <a:defRPr/>
            </a:pPr>
            <a:r>
              <a:rPr lang="en-US" dirty="0" smtClean="0"/>
              <a:t>Depression</a:t>
            </a:r>
          </a:p>
          <a:p>
            <a:pPr lvl="2">
              <a:buClr>
                <a:srgbClr val="33CCCC"/>
              </a:buClr>
              <a:defRPr/>
            </a:pPr>
            <a:r>
              <a:rPr lang="en-US" dirty="0" err="1" smtClean="0"/>
              <a:t>Antihypertensives</a:t>
            </a:r>
            <a:endParaRPr lang="en-US" dirty="0" smtClean="0"/>
          </a:p>
          <a:p>
            <a:pPr lvl="3">
              <a:buClr>
                <a:srgbClr val="33CCCC"/>
              </a:buClr>
              <a:defRPr/>
            </a:pPr>
            <a:r>
              <a:rPr lang="en-US" dirty="0" err="1" smtClean="0"/>
              <a:t>Betablockers</a:t>
            </a:r>
            <a:endParaRPr lang="en-US" dirty="0" smtClean="0"/>
          </a:p>
          <a:p>
            <a:pPr lvl="2">
              <a:buClr>
                <a:srgbClr val="33CCCC"/>
              </a:buClr>
              <a:defRPr/>
            </a:pPr>
            <a:r>
              <a:rPr lang="en-US" dirty="0" smtClean="0"/>
              <a:t>Anticonvulsants</a:t>
            </a:r>
          </a:p>
          <a:p>
            <a:pPr lvl="2">
              <a:buClr>
                <a:srgbClr val="33CCCC"/>
              </a:buClr>
              <a:defRPr/>
            </a:pPr>
            <a:r>
              <a:rPr lang="en-US" dirty="0" smtClean="0"/>
              <a:t>Sedative-hypnotics</a:t>
            </a:r>
          </a:p>
          <a:p>
            <a:pPr lvl="2">
              <a:buClr>
                <a:srgbClr val="33CCCC"/>
              </a:buClr>
              <a:defRPr/>
            </a:pPr>
            <a:r>
              <a:rPr lang="en-US" dirty="0" smtClean="0"/>
              <a:t>Antipsychotics</a:t>
            </a:r>
          </a:p>
          <a:p>
            <a:pPr lvl="2">
              <a:buClr>
                <a:srgbClr val="33CCCC"/>
              </a:buClr>
              <a:defRPr/>
            </a:pPr>
            <a:r>
              <a:rPr lang="en-US" dirty="0" smtClean="0"/>
              <a:t>Oral contraceptives</a:t>
            </a:r>
          </a:p>
          <a:p>
            <a:pPr lvl="2">
              <a:buClr>
                <a:srgbClr val="33CCCC"/>
              </a:buClr>
              <a:defRPr/>
            </a:pPr>
            <a:r>
              <a:rPr lang="en-US" dirty="0" smtClean="0"/>
              <a:t>Chemotherapy</a:t>
            </a:r>
          </a:p>
          <a:p>
            <a:pPr lvl="1">
              <a:buClr>
                <a:srgbClr val="33CCCC"/>
              </a:buClr>
              <a:defRPr/>
            </a:pPr>
            <a:r>
              <a:rPr lang="en-US" dirty="0" smtClean="0"/>
              <a:t>Anxiety</a:t>
            </a:r>
          </a:p>
          <a:p>
            <a:pPr marL="1381125" lvl="2" indent="-290513">
              <a:spcBef>
                <a:spcPct val="15000"/>
              </a:spcBef>
              <a:buClr>
                <a:srgbClr val="33CCCC"/>
              </a:buClr>
              <a:buFont typeface="Arial" pitchFamily="34" charset="0"/>
              <a:buChar char="•"/>
              <a:defRPr/>
            </a:pPr>
            <a:r>
              <a:rPr lang="en-US" sz="2600" dirty="0" smtClean="0"/>
              <a:t>Stimulants/caffeine</a:t>
            </a:r>
          </a:p>
          <a:p>
            <a:pPr marL="1381125" lvl="2" indent="-290513">
              <a:spcBef>
                <a:spcPct val="15000"/>
              </a:spcBef>
              <a:buClr>
                <a:srgbClr val="33CCCC"/>
              </a:buClr>
              <a:buFont typeface="Arial" pitchFamily="34" charset="0"/>
              <a:buChar char="•"/>
              <a:defRPr/>
            </a:pPr>
            <a:r>
              <a:rPr lang="en-US" sz="2600" dirty="0" smtClean="0"/>
              <a:t>Antidepressants</a:t>
            </a:r>
          </a:p>
          <a:p>
            <a:pPr marL="1381125" lvl="2" indent="-290513">
              <a:spcBef>
                <a:spcPct val="15000"/>
              </a:spcBef>
              <a:buClr>
                <a:srgbClr val="33CCCC"/>
              </a:buClr>
              <a:buFont typeface="Arial" pitchFamily="34" charset="0"/>
              <a:buChar char="•"/>
              <a:defRPr/>
            </a:pPr>
            <a:r>
              <a:rPr lang="en-US" sz="2600" dirty="0" smtClean="0"/>
              <a:t>Sedative-hypnotics</a:t>
            </a:r>
          </a:p>
          <a:p>
            <a:pPr lvl="2">
              <a:defRPr/>
            </a:pPr>
            <a:endParaRPr lang="en-US" dirty="0" smtClean="0"/>
          </a:p>
        </p:txBody>
      </p:sp>
      <p:sp>
        <p:nvSpPr>
          <p:cNvPr id="5" name="Content Placeholder 2"/>
          <p:cNvSpPr txBox="1">
            <a:spLocks/>
          </p:cNvSpPr>
          <p:nvPr/>
        </p:nvSpPr>
        <p:spPr bwMode="auto">
          <a:xfrm>
            <a:off x="363538" y="820738"/>
            <a:ext cx="8950325" cy="665162"/>
          </a:xfrm>
          <a:prstGeom prst="rect">
            <a:avLst/>
          </a:prstGeom>
          <a:noFill/>
          <a:ln w="9525">
            <a:noFill/>
            <a:miter lim="800000"/>
            <a:headEnd/>
            <a:tailEnd/>
          </a:ln>
          <a:effectLst/>
        </p:spPr>
        <p:txBody>
          <a:bodyPr anchorCtr="1"/>
          <a:lstStyle/>
          <a:p>
            <a:pPr marL="461963" indent="-461963" algn="l">
              <a:spcBef>
                <a:spcPct val="40000"/>
              </a:spcBef>
              <a:buClr>
                <a:srgbClr val="FF6600"/>
              </a:buClr>
              <a:buSzPct val="135000"/>
              <a:buFont typeface="Wingdings" pitchFamily="2" charset="2"/>
              <a:buChar char="w"/>
              <a:defRPr/>
            </a:pPr>
            <a:r>
              <a:rPr lang="en-US" sz="2800" kern="0" dirty="0">
                <a:solidFill>
                  <a:srgbClr val="FFFFFF"/>
                </a:solidFill>
                <a:effectLst>
                  <a:outerShdw blurRad="38100" dist="38100" dir="2700000" algn="tl">
                    <a:srgbClr val="000000"/>
                  </a:outerShdw>
                </a:effectLst>
                <a:latin typeface="+mn-lt"/>
              </a:rPr>
              <a:t>Drugs that may cause psychiatric symptoms</a:t>
            </a:r>
          </a:p>
        </p:txBody>
      </p:sp>
      <p:sp>
        <p:nvSpPr>
          <p:cNvPr id="6" name="Content Placeholder 2"/>
          <p:cNvSpPr txBox="1">
            <a:spLocks/>
          </p:cNvSpPr>
          <p:nvPr/>
        </p:nvSpPr>
        <p:spPr bwMode="auto">
          <a:xfrm>
            <a:off x="4953000" y="1449388"/>
            <a:ext cx="4400550" cy="5160962"/>
          </a:xfrm>
          <a:prstGeom prst="rect">
            <a:avLst/>
          </a:prstGeom>
          <a:noFill/>
          <a:ln w="9525">
            <a:noFill/>
            <a:miter lim="800000"/>
            <a:headEnd/>
            <a:tailEnd/>
          </a:ln>
          <a:effectLst/>
        </p:spPr>
        <p:txBody>
          <a:bodyPr anchorCtr="1"/>
          <a:lstStyle/>
          <a:p>
            <a:pPr marL="923925" lvl="1" indent="-290513" algn="l">
              <a:spcBef>
                <a:spcPct val="15000"/>
              </a:spcBef>
              <a:buClr>
                <a:srgbClr val="33CCCC"/>
              </a:buClr>
              <a:buFont typeface="Wingdings" pitchFamily="2" charset="2"/>
              <a:buChar char="§"/>
              <a:defRPr/>
            </a:pPr>
            <a:r>
              <a:rPr lang="en-US" sz="2600" kern="0" dirty="0">
                <a:solidFill>
                  <a:srgbClr val="FFFFFF"/>
                </a:solidFill>
                <a:effectLst>
                  <a:outerShdw blurRad="38100" dist="38100" dir="2700000" algn="tl">
                    <a:srgbClr val="000000"/>
                  </a:outerShdw>
                </a:effectLst>
                <a:latin typeface="+mn-lt"/>
              </a:rPr>
              <a:t>Mania</a:t>
            </a:r>
          </a:p>
          <a:p>
            <a:pPr marL="1381125" lvl="2" indent="-290513" algn="l">
              <a:spcBef>
                <a:spcPct val="15000"/>
              </a:spcBef>
              <a:buClr>
                <a:srgbClr val="33CCCC"/>
              </a:buClr>
              <a:buFont typeface="Arial" pitchFamily="34" charset="0"/>
              <a:buChar char="•"/>
              <a:defRPr/>
            </a:pPr>
            <a:r>
              <a:rPr lang="en-US" sz="2600" kern="0" dirty="0">
                <a:solidFill>
                  <a:srgbClr val="FFFFFF"/>
                </a:solidFill>
                <a:effectLst>
                  <a:outerShdw blurRad="38100" dist="38100" dir="2700000" algn="tl">
                    <a:srgbClr val="000000"/>
                  </a:outerShdw>
                </a:effectLst>
                <a:latin typeface="+mn-lt"/>
              </a:rPr>
              <a:t>Corticosteroids</a:t>
            </a:r>
          </a:p>
          <a:p>
            <a:pPr marL="1381125" lvl="2" indent="-290513" algn="l">
              <a:spcBef>
                <a:spcPct val="15000"/>
              </a:spcBef>
              <a:buClr>
                <a:srgbClr val="33CCCC"/>
              </a:buClr>
              <a:buFont typeface="Arial" pitchFamily="34" charset="0"/>
              <a:buChar char="•"/>
              <a:defRPr/>
            </a:pPr>
            <a:r>
              <a:rPr lang="en-US" sz="2600" kern="0" dirty="0">
                <a:solidFill>
                  <a:srgbClr val="FFFFFF"/>
                </a:solidFill>
                <a:effectLst>
                  <a:outerShdw blurRad="38100" dist="38100" dir="2700000" algn="tl">
                    <a:srgbClr val="000000"/>
                  </a:outerShdw>
                </a:effectLst>
                <a:latin typeface="+mn-lt"/>
              </a:rPr>
              <a:t>Decongestants</a:t>
            </a:r>
          </a:p>
          <a:p>
            <a:pPr marL="1381125" lvl="2" indent="-290513" algn="l">
              <a:spcBef>
                <a:spcPct val="15000"/>
              </a:spcBef>
              <a:buClr>
                <a:srgbClr val="33CCCC"/>
              </a:buClr>
              <a:buFont typeface="Arial" pitchFamily="34" charset="0"/>
              <a:buChar char="•"/>
              <a:defRPr/>
            </a:pPr>
            <a:r>
              <a:rPr lang="en-US" sz="2600" kern="0" dirty="0" err="1">
                <a:solidFill>
                  <a:srgbClr val="FFFFFF"/>
                </a:solidFill>
                <a:effectLst>
                  <a:outerShdw blurRad="38100" dist="38100" dir="2700000" algn="tl">
                    <a:srgbClr val="000000"/>
                  </a:outerShdw>
                </a:effectLst>
                <a:latin typeface="+mn-lt"/>
              </a:rPr>
              <a:t>Bronchodialators</a:t>
            </a:r>
            <a:endParaRPr lang="en-US" sz="2600" kern="0" dirty="0">
              <a:solidFill>
                <a:srgbClr val="FFFFFF"/>
              </a:solidFill>
              <a:effectLst>
                <a:outerShdw blurRad="38100" dist="38100" dir="2700000" algn="tl">
                  <a:srgbClr val="000000"/>
                </a:outerShdw>
              </a:effectLst>
              <a:latin typeface="+mn-lt"/>
            </a:endParaRPr>
          </a:p>
          <a:p>
            <a:pPr marL="923925" lvl="1" indent="-290513" algn="l">
              <a:spcBef>
                <a:spcPct val="15000"/>
              </a:spcBef>
              <a:buClr>
                <a:srgbClr val="33CCCC"/>
              </a:buClr>
              <a:buFont typeface="Wingdings" pitchFamily="2" charset="2"/>
              <a:buChar char="§"/>
              <a:defRPr/>
            </a:pPr>
            <a:r>
              <a:rPr lang="en-US" sz="2600" kern="0" dirty="0">
                <a:solidFill>
                  <a:srgbClr val="FFFFFF"/>
                </a:solidFill>
                <a:effectLst>
                  <a:outerShdw blurRad="38100" dist="38100" dir="2700000" algn="tl">
                    <a:srgbClr val="000000"/>
                  </a:outerShdw>
                </a:effectLst>
                <a:latin typeface="+mn-lt"/>
              </a:rPr>
              <a:t>Psychosis</a:t>
            </a:r>
          </a:p>
          <a:p>
            <a:pPr marL="1381125" lvl="2" indent="-290513" algn="l">
              <a:spcBef>
                <a:spcPct val="15000"/>
              </a:spcBef>
              <a:buClr>
                <a:srgbClr val="33CCCC"/>
              </a:buClr>
              <a:buFont typeface="Arial" pitchFamily="34" charset="0"/>
              <a:buChar char="•"/>
              <a:defRPr/>
            </a:pPr>
            <a:r>
              <a:rPr lang="en-US" kern="0" dirty="0" err="1">
                <a:solidFill>
                  <a:srgbClr val="FFFFFF"/>
                </a:solidFill>
                <a:effectLst>
                  <a:outerShdw blurRad="38100" dist="38100" dir="2700000" algn="tl">
                    <a:srgbClr val="000000"/>
                  </a:outerShdw>
                </a:effectLst>
                <a:latin typeface="+mn-lt"/>
              </a:rPr>
              <a:t>Anticholinergics</a:t>
            </a:r>
            <a:endParaRPr lang="en-US" kern="0" dirty="0">
              <a:solidFill>
                <a:srgbClr val="FFFFFF"/>
              </a:solidFill>
              <a:effectLst>
                <a:outerShdw blurRad="38100" dist="38100" dir="2700000" algn="tl">
                  <a:srgbClr val="000000"/>
                </a:outerShdw>
              </a:effectLst>
              <a:latin typeface="+mn-lt"/>
            </a:endParaRPr>
          </a:p>
          <a:p>
            <a:pPr marL="1381125" lvl="2" indent="-290513" algn="l">
              <a:spcBef>
                <a:spcPct val="15000"/>
              </a:spcBef>
              <a:buClr>
                <a:srgbClr val="33CCCC"/>
              </a:buClr>
              <a:buFont typeface="Arial" pitchFamily="34" charset="0"/>
              <a:buChar char="•"/>
              <a:defRPr/>
            </a:pPr>
            <a:r>
              <a:rPr lang="en-US" kern="0" dirty="0">
                <a:solidFill>
                  <a:srgbClr val="FFFFFF"/>
                </a:solidFill>
                <a:effectLst>
                  <a:outerShdw blurRad="38100" dist="38100" dir="2700000" algn="tl">
                    <a:srgbClr val="000000"/>
                  </a:outerShdw>
                </a:effectLst>
                <a:latin typeface="+mn-lt"/>
              </a:rPr>
              <a:t>Antihistamines</a:t>
            </a:r>
          </a:p>
          <a:p>
            <a:pPr marL="1381125" lvl="2" indent="-290513" algn="l">
              <a:spcBef>
                <a:spcPct val="15000"/>
              </a:spcBef>
              <a:buClr>
                <a:srgbClr val="33CCCC"/>
              </a:buClr>
              <a:buFont typeface="Arial" pitchFamily="34" charset="0"/>
              <a:buChar char="•"/>
              <a:defRPr/>
            </a:pPr>
            <a:r>
              <a:rPr lang="en-US" kern="0" dirty="0" err="1">
                <a:solidFill>
                  <a:srgbClr val="FFFFFF"/>
                </a:solidFill>
                <a:effectLst>
                  <a:outerShdw blurRad="38100" dist="38100" dir="2700000" algn="tl">
                    <a:srgbClr val="000000"/>
                  </a:outerShdw>
                </a:effectLst>
                <a:latin typeface="+mn-lt"/>
              </a:rPr>
              <a:t>Antiarrhythmics</a:t>
            </a:r>
            <a:endParaRPr lang="en-US" kern="0" dirty="0">
              <a:solidFill>
                <a:srgbClr val="FFFFFF"/>
              </a:solidFill>
              <a:effectLst>
                <a:outerShdw blurRad="38100" dist="38100" dir="2700000" algn="tl">
                  <a:srgbClr val="000000"/>
                </a:outerShdw>
              </a:effectLst>
              <a:latin typeface="+mn-lt"/>
            </a:endParaRPr>
          </a:p>
          <a:p>
            <a:pPr marL="1381125" lvl="2" indent="-290513" algn="l">
              <a:spcBef>
                <a:spcPct val="15000"/>
              </a:spcBef>
              <a:buClr>
                <a:srgbClr val="33CCCC"/>
              </a:buClr>
              <a:buFont typeface="Arial" pitchFamily="34" charset="0"/>
              <a:buChar char="•"/>
              <a:defRPr/>
            </a:pPr>
            <a:r>
              <a:rPr lang="en-US" kern="0" dirty="0">
                <a:solidFill>
                  <a:srgbClr val="FFFFFF"/>
                </a:solidFill>
                <a:effectLst>
                  <a:outerShdw blurRad="38100" dist="38100" dir="2700000" algn="tl">
                    <a:srgbClr val="000000"/>
                  </a:outerShdw>
                </a:effectLst>
                <a:latin typeface="+mn-lt"/>
              </a:rPr>
              <a:t>Dopamine agonists</a:t>
            </a:r>
          </a:p>
          <a:p>
            <a:pPr marL="1381125" lvl="2" indent="-290513" algn="l">
              <a:spcBef>
                <a:spcPct val="15000"/>
              </a:spcBef>
              <a:buClr>
                <a:srgbClr val="33CCCC"/>
              </a:buClr>
              <a:buFont typeface="Arial" pitchFamily="34" charset="0"/>
              <a:buChar char="•"/>
              <a:defRPr/>
            </a:pPr>
            <a:r>
              <a:rPr lang="en-US" kern="0" dirty="0">
                <a:solidFill>
                  <a:srgbClr val="FFFFFF"/>
                </a:solidFill>
                <a:effectLst>
                  <a:outerShdw blurRad="38100" dist="38100" dir="2700000" algn="tl">
                    <a:srgbClr val="000000"/>
                  </a:outerShdw>
                </a:effectLst>
                <a:latin typeface="+mn-lt"/>
              </a:rPr>
              <a:t>Corticosteroids</a:t>
            </a:r>
          </a:p>
          <a:p>
            <a:pPr marL="1381125" lvl="2" indent="-290513" algn="l">
              <a:spcBef>
                <a:spcPct val="15000"/>
              </a:spcBef>
              <a:buClr>
                <a:srgbClr val="33CCCC"/>
              </a:buClr>
              <a:buFont typeface="Arial" pitchFamily="34" charset="0"/>
              <a:buChar char="•"/>
              <a:defRPr/>
            </a:pPr>
            <a:r>
              <a:rPr lang="en-US" kern="0" dirty="0" err="1">
                <a:solidFill>
                  <a:srgbClr val="FFFFFF"/>
                </a:solidFill>
                <a:effectLst>
                  <a:outerShdw blurRad="38100" dist="38100" dir="2700000" algn="tl">
                    <a:srgbClr val="000000"/>
                  </a:outerShdw>
                </a:effectLst>
                <a:latin typeface="+mn-lt"/>
              </a:rPr>
              <a:t>Baclofen</a:t>
            </a:r>
            <a:endParaRPr lang="en-US" kern="0" dirty="0">
              <a:solidFill>
                <a:srgbClr val="FFFFFF"/>
              </a:solidFill>
              <a:effectLst>
                <a:outerShdw blurRad="38100" dist="38100" dir="2700000" algn="tl">
                  <a:srgbClr val="000000"/>
                </a:outerShdw>
              </a:effectLst>
              <a:latin typeface="+mn-lt"/>
            </a:endParaRPr>
          </a:p>
          <a:p>
            <a:pPr marL="1381125" lvl="2" indent="-290513" algn="l">
              <a:spcBef>
                <a:spcPct val="15000"/>
              </a:spcBef>
              <a:buClr>
                <a:srgbClr val="33CCCC"/>
              </a:buClr>
              <a:buFont typeface="Arial" pitchFamily="34" charset="0"/>
              <a:buChar char="•"/>
              <a:defRPr/>
            </a:pPr>
            <a:r>
              <a:rPr lang="en-US" kern="0" dirty="0">
                <a:solidFill>
                  <a:srgbClr val="FFFFFF"/>
                </a:solidFill>
                <a:effectLst>
                  <a:outerShdw blurRad="38100" dist="38100" dir="2700000" algn="tl">
                    <a:srgbClr val="000000"/>
                  </a:outerShdw>
                </a:effectLst>
                <a:latin typeface="+mn-lt"/>
              </a:rPr>
              <a:t>Etc.</a:t>
            </a:r>
          </a:p>
          <a:p>
            <a:pPr marL="1381125" lvl="2" indent="-290513" algn="l">
              <a:spcBef>
                <a:spcPct val="15000"/>
              </a:spcBef>
              <a:buClr>
                <a:srgbClr val="33CCCC"/>
              </a:buClr>
              <a:buFont typeface="Arial" pitchFamily="34" charset="0"/>
              <a:buChar char="•"/>
              <a:defRPr/>
            </a:pPr>
            <a:endParaRPr lang="en-US" kern="0" dirty="0">
              <a:solidFill>
                <a:srgbClr val="FFFFFF"/>
              </a:solidFill>
              <a:effectLst>
                <a:outerShdw blurRad="38100" dist="38100" dir="2700000" algn="tl">
                  <a:srgbClr val="000000"/>
                </a:outerShdw>
              </a:effectLst>
              <a:latin typeface="+mn-l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Polypharmacy</a:t>
            </a:r>
            <a:endParaRPr lang="en-US" dirty="0"/>
          </a:p>
        </p:txBody>
      </p:sp>
      <p:sp>
        <p:nvSpPr>
          <p:cNvPr id="3" name="Content Placeholder 2"/>
          <p:cNvSpPr>
            <a:spLocks noGrp="1"/>
          </p:cNvSpPr>
          <p:nvPr>
            <p:ph idx="1"/>
          </p:nvPr>
        </p:nvSpPr>
        <p:spPr/>
        <p:txBody>
          <a:bodyPr/>
          <a:lstStyle/>
          <a:p>
            <a:pPr>
              <a:defRPr/>
            </a:pPr>
            <a:r>
              <a:rPr lang="en-US" dirty="0" smtClean="0"/>
              <a:t>Prescribing more meds than clinically appropriate</a:t>
            </a:r>
          </a:p>
          <a:p>
            <a:pPr lvl="1">
              <a:defRPr/>
            </a:pPr>
            <a:r>
              <a:rPr lang="en-US" dirty="0" smtClean="0"/>
              <a:t>Common problem in elderly</a:t>
            </a:r>
          </a:p>
          <a:p>
            <a:pPr lvl="2">
              <a:defRPr/>
            </a:pPr>
            <a:r>
              <a:rPr lang="en-US" dirty="0" smtClean="0"/>
              <a:t>Chronic illnesses</a:t>
            </a:r>
          </a:p>
          <a:p>
            <a:pPr lvl="2">
              <a:defRPr/>
            </a:pPr>
            <a:r>
              <a:rPr lang="en-US" dirty="0" smtClean="0"/>
              <a:t>Frequent doctor usage</a:t>
            </a:r>
          </a:p>
          <a:p>
            <a:pPr lvl="1">
              <a:defRPr/>
            </a:pPr>
            <a:r>
              <a:rPr lang="en-US" dirty="0" smtClean="0"/>
              <a:t>Outpatients average 3-8 drugs</a:t>
            </a:r>
          </a:p>
          <a:p>
            <a:pPr lvl="2">
              <a:defRPr/>
            </a:pPr>
            <a:r>
              <a:rPr lang="en-US" dirty="0" smtClean="0"/>
              <a:t>Target: Less than 6</a:t>
            </a:r>
          </a:p>
          <a:p>
            <a:pPr>
              <a:defRPr/>
            </a:pPr>
            <a:r>
              <a:rPr lang="en-US" dirty="0" smtClean="0"/>
              <a:t>Consequences</a:t>
            </a:r>
          </a:p>
          <a:p>
            <a:pPr lvl="1">
              <a:defRPr/>
            </a:pPr>
            <a:r>
              <a:rPr lang="en-US" dirty="0" smtClean="0"/>
              <a:t>Adverse drug reactions, interactions, non-compliance</a:t>
            </a:r>
          </a:p>
          <a:p>
            <a:pPr lvl="1">
              <a:defRPr/>
            </a:pPr>
            <a:r>
              <a:rPr lang="en-US" dirty="0" smtClean="0"/>
              <a:t>Increases cognitive impairment, falls, incontinence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3" y="96838"/>
            <a:ext cx="10098087" cy="563562"/>
          </a:xfrm>
        </p:spPr>
        <p:txBody>
          <a:bodyPr/>
          <a:lstStyle/>
          <a:p>
            <a:pPr>
              <a:defRPr/>
            </a:pPr>
            <a:r>
              <a:rPr lang="en-US" sz="3600" dirty="0" smtClean="0"/>
              <a:t>Consistent Rise of Life Expectancy at Birth</a:t>
            </a:r>
            <a:endParaRPr lang="en-US" sz="3600" dirty="0"/>
          </a:p>
        </p:txBody>
      </p:sp>
      <p:pic>
        <p:nvPicPr>
          <p:cNvPr id="8195" name="Picture 4"/>
          <p:cNvPicPr>
            <a:picLocks noGrp="1" noChangeAspect="1" noChangeArrowheads="1"/>
          </p:cNvPicPr>
          <p:nvPr>
            <p:ph idx="1"/>
          </p:nvPr>
        </p:nvPicPr>
        <p:blipFill>
          <a:blip r:embed="rId3" cstate="print"/>
          <a:srcRect t="7196"/>
          <a:stretch>
            <a:fillRect/>
          </a:stretch>
        </p:blipFill>
        <p:spPr>
          <a:xfrm>
            <a:off x="1560513" y="877888"/>
            <a:ext cx="6845300" cy="5275262"/>
          </a:xfr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Polypharmacy</a:t>
            </a:r>
            <a:endParaRPr lang="en-US" dirty="0"/>
          </a:p>
        </p:txBody>
      </p:sp>
      <p:sp>
        <p:nvSpPr>
          <p:cNvPr id="3" name="Content Placeholder 2"/>
          <p:cNvSpPr>
            <a:spLocks noGrp="1"/>
          </p:cNvSpPr>
          <p:nvPr>
            <p:ph idx="1"/>
          </p:nvPr>
        </p:nvSpPr>
        <p:spPr>
          <a:xfrm>
            <a:off x="238352" y="964974"/>
            <a:ext cx="8950325" cy="3806825"/>
          </a:xfrm>
        </p:spPr>
        <p:txBody>
          <a:bodyPr/>
          <a:lstStyle/>
          <a:p>
            <a:pPr>
              <a:defRPr/>
            </a:pPr>
            <a:r>
              <a:rPr lang="en-US" dirty="0" smtClean="0"/>
              <a:t>Concepts for </a:t>
            </a:r>
            <a:r>
              <a:rPr lang="en-US" dirty="0" err="1" smtClean="0"/>
              <a:t>polypharmacy</a:t>
            </a:r>
            <a:r>
              <a:rPr lang="en-US" dirty="0" smtClean="0"/>
              <a:t> reduction</a:t>
            </a:r>
          </a:p>
          <a:p>
            <a:pPr lvl="1">
              <a:defRPr/>
            </a:pPr>
            <a:r>
              <a:rPr lang="en-US" dirty="0" smtClean="0"/>
              <a:t>Protecting older adults from doctors</a:t>
            </a:r>
          </a:p>
          <a:p>
            <a:pPr lvl="1">
              <a:defRPr/>
            </a:pPr>
            <a:r>
              <a:rPr lang="en-US" dirty="0" smtClean="0"/>
              <a:t>Define benefit for each medication</a:t>
            </a:r>
          </a:p>
          <a:p>
            <a:pPr lvl="1">
              <a:defRPr/>
            </a:pPr>
            <a:r>
              <a:rPr lang="en-US" dirty="0" smtClean="0"/>
              <a:t>Use lowest effective doses</a:t>
            </a:r>
          </a:p>
          <a:p>
            <a:pPr lvl="1">
              <a:defRPr/>
            </a:pPr>
            <a:r>
              <a:rPr lang="en-US" dirty="0" smtClean="0"/>
              <a:t>Monitor for effectiveness and side effects</a:t>
            </a:r>
          </a:p>
          <a:p>
            <a:pPr lvl="1">
              <a:defRPr/>
            </a:pPr>
            <a:r>
              <a:rPr lang="en-US" dirty="0" smtClean="0"/>
              <a:t>Connect pharmacist with physician and patient</a:t>
            </a:r>
          </a:p>
          <a:p>
            <a:pPr lvl="2">
              <a:defRPr/>
            </a:pPr>
            <a:endParaRPr lang="en-US" dirty="0"/>
          </a:p>
        </p:txBody>
      </p:sp>
      <p:pic>
        <p:nvPicPr>
          <p:cNvPr id="65540" name="Picture 2" descr="C:\Documents and Settings\David Merrill\Desktop\polypharm1[1].jpg"/>
          <p:cNvPicPr>
            <a:picLocks noChangeAspect="1" noChangeArrowheads="1"/>
          </p:cNvPicPr>
          <p:nvPr/>
        </p:nvPicPr>
        <p:blipFill>
          <a:blip r:embed="rId2" cstate="print"/>
          <a:srcRect/>
          <a:stretch>
            <a:fillRect/>
          </a:stretch>
        </p:blipFill>
        <p:spPr bwMode="auto">
          <a:xfrm>
            <a:off x="3606800" y="3987800"/>
            <a:ext cx="2451100" cy="2451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 for AD</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3100" dirty="0" err="1" smtClean="0"/>
              <a:t>Donepezil</a:t>
            </a:r>
            <a:r>
              <a:rPr lang="en-US" sz="3100" dirty="0" smtClean="0"/>
              <a:t> (Aricept)</a:t>
            </a:r>
          </a:p>
        </p:txBody>
      </p:sp>
      <p:pic>
        <p:nvPicPr>
          <p:cNvPr id="2051" name="Picture 3" descr="C:\Documents and Settings\David Merrill\Desktop\Aricept 30wk trial.jpg"/>
          <p:cNvPicPr>
            <a:picLocks noChangeAspect="1" noChangeArrowheads="1"/>
          </p:cNvPicPr>
          <p:nvPr/>
        </p:nvPicPr>
        <p:blipFill>
          <a:blip r:embed="rId3" cstate="print"/>
          <a:srcRect/>
          <a:stretch>
            <a:fillRect/>
          </a:stretch>
        </p:blipFill>
        <p:spPr bwMode="auto">
          <a:xfrm>
            <a:off x="1371600" y="2133600"/>
            <a:ext cx="7601820" cy="3962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 for AD</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3100" dirty="0" err="1" smtClean="0"/>
              <a:t>Memantine</a:t>
            </a:r>
            <a:r>
              <a:rPr lang="en-US" sz="3100" dirty="0" smtClean="0"/>
              <a:t> (</a:t>
            </a:r>
            <a:r>
              <a:rPr lang="en-US" sz="3100" dirty="0" err="1" smtClean="0"/>
              <a:t>Namenda</a:t>
            </a:r>
            <a:r>
              <a:rPr lang="en-US" sz="3100" dirty="0" smtClean="0"/>
              <a:t>)</a:t>
            </a:r>
          </a:p>
        </p:txBody>
      </p:sp>
      <p:pic>
        <p:nvPicPr>
          <p:cNvPr id="3074" name="Picture 2" descr="C:\Documents and Settings\David Merrill\Desktop\Namenda SIB graph.jpg"/>
          <p:cNvPicPr>
            <a:picLocks noChangeAspect="1" noChangeArrowheads="1"/>
          </p:cNvPicPr>
          <p:nvPr/>
        </p:nvPicPr>
        <p:blipFill>
          <a:blip r:embed="rId3" cstate="print"/>
          <a:srcRect/>
          <a:stretch>
            <a:fillRect/>
          </a:stretch>
        </p:blipFill>
        <p:spPr bwMode="auto">
          <a:xfrm>
            <a:off x="1371600" y="2362200"/>
            <a:ext cx="7759791" cy="3733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en-US" dirty="0"/>
              <a:t>Alzheimer’s Disease:  </a:t>
            </a:r>
            <a:br>
              <a:rPr lang="en-US" dirty="0"/>
            </a:br>
            <a:r>
              <a:rPr lang="en-US" dirty="0"/>
              <a:t>Natural Course and Symptoms</a:t>
            </a:r>
          </a:p>
        </p:txBody>
      </p:sp>
      <p:sp>
        <p:nvSpPr>
          <p:cNvPr id="22531" name="Rectangle 3"/>
          <p:cNvSpPr>
            <a:spLocks noGrp="1" noChangeArrowheads="1"/>
          </p:cNvSpPr>
          <p:nvPr>
            <p:ph type="body" idx="1"/>
          </p:nvPr>
        </p:nvSpPr>
        <p:spPr>
          <a:xfrm>
            <a:off x="719138" y="1343025"/>
            <a:ext cx="9166225" cy="4196130"/>
          </a:xfrm>
        </p:spPr>
        <p:txBody>
          <a:bodyPr>
            <a:normAutofit/>
          </a:bodyPr>
          <a:lstStyle/>
          <a:p>
            <a:pPr>
              <a:buNone/>
              <a:defRPr/>
            </a:pPr>
            <a:r>
              <a:rPr lang="en-US" sz="3200" dirty="0" smtClean="0"/>
              <a:t>Behavior and Function</a:t>
            </a:r>
          </a:p>
          <a:p>
            <a:pPr>
              <a:defRPr/>
            </a:pPr>
            <a:r>
              <a:rPr lang="en-US" sz="3200" dirty="0" smtClean="0"/>
              <a:t>Earlier </a:t>
            </a:r>
            <a:r>
              <a:rPr lang="en-US" sz="3200" dirty="0"/>
              <a:t>features</a:t>
            </a:r>
          </a:p>
          <a:p>
            <a:pPr lvl="1">
              <a:defRPr/>
            </a:pPr>
            <a:r>
              <a:rPr lang="en-US" sz="2800" dirty="0" smtClean="0"/>
              <a:t>apathy</a:t>
            </a:r>
            <a:r>
              <a:rPr lang="en-US" sz="2800" dirty="0"/>
              <a:t>, </a:t>
            </a:r>
            <a:r>
              <a:rPr lang="en-US" sz="2800" dirty="0" smtClean="0"/>
              <a:t>depression</a:t>
            </a:r>
          </a:p>
          <a:p>
            <a:pPr lvl="1">
              <a:defRPr/>
            </a:pPr>
            <a:r>
              <a:rPr lang="en-US" sz="2800" dirty="0" smtClean="0"/>
              <a:t>complex tasks</a:t>
            </a:r>
            <a:endParaRPr lang="en-US" sz="2800" dirty="0"/>
          </a:p>
          <a:p>
            <a:pPr>
              <a:defRPr/>
            </a:pPr>
            <a:r>
              <a:rPr lang="en-US" sz="3200" dirty="0"/>
              <a:t>Later features</a:t>
            </a:r>
          </a:p>
          <a:p>
            <a:pPr lvl="1">
              <a:defRPr/>
            </a:pPr>
            <a:r>
              <a:rPr lang="en-US" sz="2800" dirty="0" smtClean="0"/>
              <a:t>agitation</a:t>
            </a:r>
            <a:r>
              <a:rPr lang="en-US" sz="2800" dirty="0"/>
              <a:t>, </a:t>
            </a:r>
            <a:r>
              <a:rPr lang="en-US" sz="2800" dirty="0" smtClean="0"/>
              <a:t>wandering, incontinence</a:t>
            </a:r>
          </a:p>
          <a:p>
            <a:pPr lvl="1">
              <a:defRPr/>
            </a:pPr>
            <a:r>
              <a:rPr lang="en-US" sz="2800" dirty="0" smtClean="0"/>
              <a:t>simple tasks</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Symptoms of AD</a:t>
            </a:r>
            <a:endParaRPr lang="en-US" dirty="0"/>
          </a:p>
        </p:txBody>
      </p:sp>
      <p:sp>
        <p:nvSpPr>
          <p:cNvPr id="3" name="Content Placeholder 2"/>
          <p:cNvSpPr>
            <a:spLocks noGrp="1"/>
          </p:cNvSpPr>
          <p:nvPr>
            <p:ph idx="1"/>
          </p:nvPr>
        </p:nvSpPr>
        <p:spPr>
          <a:xfrm>
            <a:off x="470263" y="956930"/>
            <a:ext cx="9035244" cy="4529470"/>
          </a:xfrm>
        </p:spPr>
        <p:txBody>
          <a:bodyPr/>
          <a:lstStyle/>
          <a:p>
            <a:r>
              <a:rPr lang="en-US" dirty="0" smtClean="0"/>
              <a:t>First: Treat using non-pharmacologic approaches</a:t>
            </a:r>
          </a:p>
          <a:p>
            <a:pPr lvl="1"/>
            <a:r>
              <a:rPr lang="en-US" dirty="0" smtClean="0"/>
              <a:t>Environmental modification</a:t>
            </a:r>
          </a:p>
          <a:p>
            <a:pPr lvl="1"/>
            <a:r>
              <a:rPr lang="en-US" dirty="0" smtClean="0"/>
              <a:t>Task simplification</a:t>
            </a:r>
          </a:p>
          <a:p>
            <a:pPr lvl="1"/>
            <a:r>
              <a:rPr lang="en-US" dirty="0" smtClean="0"/>
              <a:t>Appropriate activities</a:t>
            </a:r>
          </a:p>
          <a:p>
            <a:r>
              <a:rPr lang="en-US" dirty="0" smtClean="0"/>
              <a:t>Second: Medications for specific target symptoms</a:t>
            </a:r>
          </a:p>
          <a:p>
            <a:pPr lvl="1"/>
            <a:r>
              <a:rPr lang="en-US" dirty="0" smtClean="0"/>
              <a:t>Minimal effective doses</a:t>
            </a:r>
          </a:p>
          <a:p>
            <a:pPr lvl="1"/>
            <a:r>
              <a:rPr lang="en-US" dirty="0" smtClean="0"/>
              <a:t>Trials of tapering once stable</a:t>
            </a:r>
          </a:p>
          <a:p>
            <a:pPr lvl="2"/>
            <a:r>
              <a:rPr lang="en-US" dirty="0" smtClean="0"/>
              <a:t>DART-AD trial</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&amp; Family Education &amp; Support</a:t>
            </a:r>
            <a:endParaRPr lang="en-US" dirty="0"/>
          </a:p>
        </p:txBody>
      </p:sp>
      <p:sp>
        <p:nvSpPr>
          <p:cNvPr id="3" name="Content Placeholder 2"/>
          <p:cNvSpPr>
            <a:spLocks noGrp="1"/>
          </p:cNvSpPr>
          <p:nvPr>
            <p:ph sz="quarter" idx="1"/>
          </p:nvPr>
        </p:nvSpPr>
        <p:spPr>
          <a:xfrm>
            <a:off x="266072" y="1175657"/>
            <a:ext cx="9473351" cy="5352734"/>
          </a:xfrm>
        </p:spPr>
        <p:txBody>
          <a:bodyPr/>
          <a:lstStyle/>
          <a:p>
            <a:r>
              <a:rPr lang="en-US" dirty="0" smtClean="0"/>
              <a:t>Referral to early-stage groups</a:t>
            </a:r>
          </a:p>
          <a:p>
            <a:r>
              <a:rPr lang="en-US" dirty="0" smtClean="0"/>
              <a:t>Adult day healthcare services </a:t>
            </a:r>
          </a:p>
          <a:p>
            <a:pPr lvl="1"/>
            <a:r>
              <a:rPr lang="en-US" dirty="0" smtClean="0"/>
              <a:t>Appropriate structured activities</a:t>
            </a:r>
          </a:p>
          <a:p>
            <a:pPr lvl="2"/>
            <a:r>
              <a:rPr lang="en-US" dirty="0" smtClean="0"/>
              <a:t>Physical exercise</a:t>
            </a:r>
          </a:p>
          <a:p>
            <a:pPr lvl="2"/>
            <a:r>
              <a:rPr lang="en-US" dirty="0" smtClean="0"/>
              <a:t>Recreation</a:t>
            </a:r>
          </a:p>
          <a:p>
            <a:r>
              <a:rPr lang="en-US" dirty="0" err="1" smtClean="0"/>
              <a:t>MedicAlert</a:t>
            </a:r>
            <a:r>
              <a:rPr lang="en-US" dirty="0" smtClean="0"/>
              <a:t>® + Safe Return® </a:t>
            </a:r>
          </a:p>
          <a:p>
            <a:pPr lvl="1"/>
            <a:r>
              <a:rPr lang="en-US" dirty="0" smtClean="0"/>
              <a:t>For wandering</a:t>
            </a:r>
          </a:p>
          <a:p>
            <a:pPr lvl="1"/>
            <a:r>
              <a:rPr lang="en-US" dirty="0" smtClean="0"/>
              <a:t>Alzheimer’s Association’s</a:t>
            </a:r>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&amp; Family Education &amp; Support</a:t>
            </a:r>
            <a:endParaRPr lang="en-US" dirty="0"/>
          </a:p>
        </p:txBody>
      </p:sp>
      <p:sp>
        <p:nvSpPr>
          <p:cNvPr id="3" name="Content Placeholder 2"/>
          <p:cNvSpPr>
            <a:spLocks noGrp="1"/>
          </p:cNvSpPr>
          <p:nvPr>
            <p:ph sz="quarter" idx="1"/>
          </p:nvPr>
        </p:nvSpPr>
        <p:spPr>
          <a:xfrm>
            <a:off x="266072" y="992777"/>
            <a:ext cx="9473351" cy="5535614"/>
          </a:xfrm>
        </p:spPr>
        <p:txBody>
          <a:bodyPr/>
          <a:lstStyle/>
          <a:p>
            <a:r>
              <a:rPr lang="en-US" dirty="0" smtClean="0"/>
              <a:t>Alzheimer’s Association</a:t>
            </a:r>
          </a:p>
          <a:p>
            <a:pPr lvl="1"/>
            <a:r>
              <a:rPr lang="en-US" dirty="0" smtClean="0"/>
              <a:t>(800) 272-3900 www.alz.org </a:t>
            </a:r>
          </a:p>
          <a:p>
            <a:r>
              <a:rPr lang="en-US" dirty="0" smtClean="0"/>
              <a:t>Caregiver Resource Centers</a:t>
            </a:r>
          </a:p>
          <a:p>
            <a:pPr lvl="1"/>
            <a:r>
              <a:rPr lang="en-US" dirty="0" smtClean="0"/>
              <a:t>(800) 445-8106 www.caregiver.org</a:t>
            </a:r>
          </a:p>
          <a:p>
            <a:r>
              <a:rPr lang="en-US" dirty="0" smtClean="0"/>
              <a:t>UCLA Longevity Center</a:t>
            </a:r>
          </a:p>
          <a:p>
            <a:pPr lvl="1"/>
            <a:r>
              <a:rPr lang="en-US" dirty="0" smtClean="0"/>
              <a:t>Memory Care Program</a:t>
            </a:r>
          </a:p>
          <a:p>
            <a:pPr lvl="1"/>
            <a:r>
              <a:rPr lang="en-US" dirty="0" smtClean="0"/>
              <a:t>http://www.semel.ucla.edu/longevity</a:t>
            </a:r>
          </a:p>
          <a:p>
            <a:r>
              <a:rPr lang="en-US" dirty="0" smtClean="0"/>
              <a:t>OPICA adult day healthcare in Santa Monica</a:t>
            </a:r>
          </a:p>
          <a:p>
            <a:pPr lvl="1"/>
            <a:r>
              <a:rPr lang="en-US" i="1" dirty="0" smtClean="0"/>
              <a:t>Optimistic People In a Caring </a:t>
            </a:r>
            <a:r>
              <a:rPr lang="en-US" i="1" dirty="0" err="1" smtClean="0"/>
              <a:t>Atmoshphere</a:t>
            </a:r>
            <a:endParaRPr lang="en-US" i="1" dirty="0" smtClean="0"/>
          </a:p>
          <a:p>
            <a:pPr lvl="1"/>
            <a:r>
              <a:rPr lang="en-US" dirty="0" smtClean="0"/>
              <a:t>www.opica.org</a:t>
            </a:r>
          </a:p>
          <a:p>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for Dealing with Alzheimer’s</a:t>
            </a:r>
            <a:endParaRPr lang="en-US" dirty="0"/>
          </a:p>
        </p:txBody>
      </p:sp>
      <p:sp>
        <p:nvSpPr>
          <p:cNvPr id="3" name="Content Placeholder 2"/>
          <p:cNvSpPr>
            <a:spLocks noGrp="1"/>
          </p:cNvSpPr>
          <p:nvPr>
            <p:ph sz="quarter" idx="1"/>
          </p:nvPr>
        </p:nvSpPr>
        <p:spPr>
          <a:xfrm>
            <a:off x="266072" y="862826"/>
            <a:ext cx="9473351" cy="5665565"/>
          </a:xfrm>
        </p:spPr>
        <p:txBody>
          <a:bodyPr/>
          <a:lstStyle/>
          <a:p>
            <a:r>
              <a:rPr lang="en-US" b="1" dirty="0" smtClean="0"/>
              <a:t>The 36-Hour Day</a:t>
            </a:r>
          </a:p>
          <a:p>
            <a:pPr lvl="1"/>
            <a:r>
              <a:rPr lang="en-US" dirty="0" smtClean="0"/>
              <a:t>Nancy Mace and Peter </a:t>
            </a:r>
            <a:r>
              <a:rPr lang="en-US" dirty="0" err="1" smtClean="0"/>
              <a:t>Rabins</a:t>
            </a:r>
            <a:endParaRPr lang="en-US" b="1" dirty="0" smtClean="0"/>
          </a:p>
          <a:p>
            <a:r>
              <a:rPr lang="en-US" b="1" dirty="0" smtClean="0"/>
              <a:t>Learning to Speak Alzheimer’s</a:t>
            </a:r>
          </a:p>
          <a:p>
            <a:pPr lvl="1"/>
            <a:r>
              <a:rPr lang="en-US" dirty="0" smtClean="0"/>
              <a:t>Robert Butler, MD</a:t>
            </a:r>
          </a:p>
          <a:p>
            <a:r>
              <a:rPr lang="en-US" b="1" dirty="0" smtClean="0"/>
              <a:t>Creating Moments of Joy</a:t>
            </a:r>
          </a:p>
          <a:p>
            <a:pPr lvl="1"/>
            <a:r>
              <a:rPr lang="en-US" dirty="0" smtClean="0"/>
              <a:t>Jolene </a:t>
            </a:r>
            <a:r>
              <a:rPr lang="en-US" dirty="0" err="1" smtClean="0"/>
              <a:t>Brackey</a:t>
            </a: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&amp; Family Legal Planning</a:t>
            </a:r>
            <a:endParaRPr lang="en-US" dirty="0"/>
          </a:p>
        </p:txBody>
      </p:sp>
      <p:sp>
        <p:nvSpPr>
          <p:cNvPr id="3" name="Content Placeholder 2"/>
          <p:cNvSpPr>
            <a:spLocks noGrp="1"/>
          </p:cNvSpPr>
          <p:nvPr>
            <p:ph sz="quarter" idx="1"/>
          </p:nvPr>
        </p:nvSpPr>
        <p:spPr>
          <a:xfrm>
            <a:off x="266072" y="862826"/>
            <a:ext cx="9473351" cy="5665565"/>
          </a:xfrm>
        </p:spPr>
        <p:txBody>
          <a:bodyPr/>
          <a:lstStyle/>
          <a:p>
            <a:r>
              <a:rPr lang="en-US" dirty="0" smtClean="0"/>
              <a:t>Discuss importance of basic legal and financial planning as part of the treatment plan as soon as possible after the diagnosis of Alzheimer’s Disease.</a:t>
            </a:r>
            <a:endParaRPr lang="en-US" b="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Consultation:</a:t>
            </a:r>
            <a:endParaRPr lang="en-US" dirty="0"/>
          </a:p>
        </p:txBody>
      </p:sp>
      <p:sp>
        <p:nvSpPr>
          <p:cNvPr id="3" name="Content Placeholder 2"/>
          <p:cNvSpPr>
            <a:spLocks noGrp="1"/>
          </p:cNvSpPr>
          <p:nvPr>
            <p:ph idx="1"/>
          </p:nvPr>
        </p:nvSpPr>
        <p:spPr>
          <a:xfrm>
            <a:off x="287338" y="767444"/>
            <a:ext cx="8950325" cy="5584370"/>
          </a:xfrm>
        </p:spPr>
        <p:txBody>
          <a:bodyPr/>
          <a:lstStyle/>
          <a:p>
            <a:pPr marL="0" indent="0">
              <a:spcBef>
                <a:spcPts val="0"/>
              </a:spcBef>
              <a:buNone/>
            </a:pPr>
            <a:r>
              <a:rPr lang="en-US" sz="2600" dirty="0" smtClean="0"/>
              <a:t>	“A colleague of a 72-year-old attorney calls because the attorney says that he sees a small dog in the office. He is not distressed by the dog although he does become distressed when others say the dog is not there or step on it by mistake. A staff member reveals that the attorney has experienced a gradual decline for at least two years and that the visions of the dog are not new. The staff member also reports that the attorney has had instances of impaired short-term memory and slowness of thought. There have been no sudden changes in cognition or functioning. He has had some recent falls and slowness in walking. What cognitive disorder is </a:t>
            </a:r>
            <a:r>
              <a:rPr lang="en-US" sz="2600" i="1" dirty="0" smtClean="0"/>
              <a:t>most consistent with </a:t>
            </a:r>
            <a:r>
              <a:rPr lang="en-US" sz="2600" dirty="0" smtClean="0"/>
              <a:t>the above presentation?”</a:t>
            </a:r>
            <a:endParaRPr lang="en-US" sz="2600" dirty="0"/>
          </a:p>
        </p:txBody>
      </p:sp>
      <p:sp>
        <p:nvSpPr>
          <p:cNvPr id="4" name="Rectangle 3"/>
          <p:cNvSpPr>
            <a:spLocks noChangeArrowheads="1"/>
          </p:cNvSpPr>
          <p:nvPr/>
        </p:nvSpPr>
        <p:spPr bwMode="auto">
          <a:xfrm>
            <a:off x="3174547" y="6066291"/>
            <a:ext cx="6469063" cy="400110"/>
          </a:xfrm>
          <a:prstGeom prst="rect">
            <a:avLst/>
          </a:prstGeom>
          <a:noFill/>
          <a:ln w="9525">
            <a:noFill/>
            <a:miter lim="800000"/>
            <a:headEnd/>
            <a:tailEnd/>
          </a:ln>
        </p:spPr>
        <p:txBody>
          <a:bodyPr>
            <a:spAutoFit/>
          </a:bodyPr>
          <a:lstStyle/>
          <a:p>
            <a:pPr algn="r">
              <a:buFontTx/>
              <a:buNone/>
            </a:pPr>
            <a:r>
              <a:rPr lang="en-US" sz="2000" i="1" dirty="0" smtClean="0"/>
              <a:t>Adapted from </a:t>
            </a:r>
            <a:r>
              <a:rPr lang="en-US" sz="2000" i="1" dirty="0" err="1" smtClean="0"/>
              <a:t>iGPSAP</a:t>
            </a:r>
            <a:r>
              <a:rPr lang="en-US" sz="2000" i="1" dirty="0" smtClean="0"/>
              <a:t>  review course, 2009</a:t>
            </a:r>
            <a:endParaRPr lang="en-US" sz="2000" i="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Increased Life Expectancy after Age 65</a:t>
            </a:r>
            <a:endParaRPr lang="en-US" dirty="0"/>
          </a:p>
        </p:txBody>
      </p:sp>
      <p:pic>
        <p:nvPicPr>
          <p:cNvPr id="9219" name="Picture 3"/>
          <p:cNvPicPr>
            <a:picLocks noChangeAspect="1" noChangeArrowheads="1"/>
          </p:cNvPicPr>
          <p:nvPr/>
        </p:nvPicPr>
        <p:blipFill>
          <a:blip r:embed="rId3" cstate="print"/>
          <a:srcRect t="6464" r="-1651" b="62740"/>
          <a:stretch>
            <a:fillRect/>
          </a:stretch>
        </p:blipFill>
        <p:spPr bwMode="auto">
          <a:xfrm>
            <a:off x="2129944" y="892087"/>
            <a:ext cx="5495499" cy="2859532"/>
          </a:xfrm>
          <a:prstGeom prst="rect">
            <a:avLst/>
          </a:prstGeom>
          <a:noFill/>
          <a:ln w="9525">
            <a:noFill/>
            <a:miter lim="800000"/>
            <a:headEnd/>
            <a:tailEnd/>
          </a:ln>
        </p:spPr>
      </p:pic>
      <p:sp>
        <p:nvSpPr>
          <p:cNvPr id="4" name="Rectangle 3"/>
          <p:cNvSpPr txBox="1">
            <a:spLocks noChangeArrowheads="1"/>
          </p:cNvSpPr>
          <p:nvPr/>
        </p:nvSpPr>
        <p:spPr bwMode="auto">
          <a:xfrm>
            <a:off x="1550063" y="3824968"/>
            <a:ext cx="6459538" cy="2771775"/>
          </a:xfrm>
          <a:prstGeom prst="rect">
            <a:avLst/>
          </a:prstGeom>
          <a:noFill/>
          <a:ln w="9525">
            <a:noFill/>
            <a:miter lim="800000"/>
            <a:headEnd/>
            <a:tailEnd/>
          </a:ln>
          <a:effectLst/>
        </p:spPr>
        <p:txBody>
          <a:bodyPr anchorCtr="1"/>
          <a:lstStyle/>
          <a:p>
            <a:pPr marL="461963" indent="-461963" algn="l">
              <a:lnSpc>
                <a:spcPct val="150000"/>
              </a:lnSpc>
              <a:spcBef>
                <a:spcPct val="5000"/>
              </a:spcBef>
              <a:buClr>
                <a:srgbClr val="FF6600"/>
              </a:buClr>
              <a:buSzPct val="135000"/>
              <a:buFont typeface="Wingdings" pitchFamily="2" charset="2"/>
              <a:buChar char="w"/>
              <a:defRPr/>
            </a:pPr>
            <a:r>
              <a:rPr lang="en-US" sz="3000" kern="0" dirty="0" smtClean="0">
                <a:solidFill>
                  <a:srgbClr val="FFFFFF"/>
                </a:solidFill>
                <a:effectLst>
                  <a:outerShdw blurRad="38100" dist="38100" dir="2700000" algn="tl">
                    <a:srgbClr val="000000"/>
                  </a:outerShdw>
                </a:effectLst>
                <a:latin typeface="+mn-lt"/>
              </a:rPr>
              <a:t>Life expectancy after age 65:</a:t>
            </a:r>
            <a:endParaRPr lang="en-US" sz="3000" kern="0" dirty="0">
              <a:solidFill>
                <a:srgbClr val="FFFFFF"/>
              </a:solidFill>
              <a:effectLst>
                <a:outerShdw blurRad="38100" dist="38100" dir="2700000" algn="tl">
                  <a:srgbClr val="000000"/>
                </a:outerShdw>
              </a:effectLst>
              <a:latin typeface="+mn-lt"/>
            </a:endParaRPr>
          </a:p>
          <a:p>
            <a:pPr marL="919163" lvl="1" indent="-461963" algn="l">
              <a:lnSpc>
                <a:spcPct val="150000"/>
              </a:lnSpc>
              <a:spcBef>
                <a:spcPct val="5000"/>
              </a:spcBef>
              <a:buClr>
                <a:srgbClr val="FF6600"/>
              </a:buClr>
              <a:buSzPct val="135000"/>
              <a:buFont typeface="Wingdings" pitchFamily="2" charset="2"/>
              <a:buChar char="w"/>
              <a:defRPr/>
            </a:pPr>
            <a:r>
              <a:rPr lang="en-US" sz="3000" kern="0" dirty="0">
                <a:solidFill>
                  <a:srgbClr val="FFFFFF"/>
                </a:solidFill>
                <a:effectLst>
                  <a:outerShdw blurRad="38100" dist="38100" dir="2700000" algn="tl">
                    <a:srgbClr val="000000"/>
                  </a:outerShdw>
                </a:effectLst>
                <a:latin typeface="+mn-lt"/>
              </a:rPr>
              <a:t>15+ years for men</a:t>
            </a:r>
          </a:p>
          <a:p>
            <a:pPr marL="919163" lvl="1" indent="-461963" algn="l">
              <a:lnSpc>
                <a:spcPct val="150000"/>
              </a:lnSpc>
              <a:spcBef>
                <a:spcPct val="5000"/>
              </a:spcBef>
              <a:buClr>
                <a:srgbClr val="FF6600"/>
              </a:buClr>
              <a:buSzPct val="135000"/>
              <a:buFont typeface="Wingdings" pitchFamily="2" charset="2"/>
              <a:buChar char="w"/>
              <a:defRPr/>
            </a:pPr>
            <a:r>
              <a:rPr lang="en-US" sz="3000" kern="0" dirty="0">
                <a:solidFill>
                  <a:srgbClr val="FFFFFF"/>
                </a:solidFill>
                <a:effectLst>
                  <a:outerShdw blurRad="38100" dist="38100" dir="2700000" algn="tl">
                    <a:srgbClr val="000000"/>
                  </a:outerShdw>
                </a:effectLst>
                <a:latin typeface="+mn-lt"/>
              </a:rPr>
              <a:t>20+ years for </a:t>
            </a:r>
            <a:r>
              <a:rPr lang="en-US" sz="3000" kern="0" dirty="0" smtClean="0">
                <a:solidFill>
                  <a:srgbClr val="FFFFFF"/>
                </a:solidFill>
                <a:effectLst>
                  <a:outerShdw blurRad="38100" dist="38100" dir="2700000" algn="tl">
                    <a:srgbClr val="000000"/>
                  </a:outerShdw>
                </a:effectLst>
                <a:latin typeface="+mn-lt"/>
              </a:rPr>
              <a:t>women</a:t>
            </a:r>
          </a:p>
          <a:p>
            <a:pPr marL="461963" indent="-461963" algn="l">
              <a:lnSpc>
                <a:spcPct val="150000"/>
              </a:lnSpc>
              <a:spcBef>
                <a:spcPct val="5000"/>
              </a:spcBef>
              <a:buClr>
                <a:srgbClr val="FF6600"/>
              </a:buClr>
              <a:buSzPct val="135000"/>
              <a:buFont typeface="Wingdings" pitchFamily="2" charset="2"/>
              <a:buChar char="w"/>
              <a:defRPr/>
            </a:pPr>
            <a:r>
              <a:rPr lang="en-US" sz="3000" kern="0" dirty="0" smtClean="0">
                <a:solidFill>
                  <a:srgbClr val="FFFFFF"/>
                </a:solidFill>
                <a:effectLst>
                  <a:outerShdw blurRad="38100" dist="38100" dir="2700000" algn="tl">
                    <a:srgbClr val="000000"/>
                  </a:outerShdw>
                </a:effectLst>
                <a:latin typeface="+mn-lt"/>
              </a:rPr>
              <a:t>How will memory hold up?</a:t>
            </a:r>
            <a:endParaRPr lang="en-US" sz="3000" kern="0" dirty="0">
              <a:solidFill>
                <a:srgbClr val="FFFFFF"/>
              </a:solidFill>
              <a:effectLst>
                <a:outerShdw blurRad="38100" dist="38100" dir="2700000" algn="tl">
                  <a:srgbClr val="00000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71525" y="2209800"/>
            <a:ext cx="8743950" cy="1371600"/>
          </a:xfrm>
          <a:noFill/>
          <a:ln/>
        </p:spPr>
        <p:txBody>
          <a:bodyPr/>
          <a:lstStyle/>
          <a:p>
            <a:r>
              <a:rPr lang="en-US" sz="5400"/>
              <a:t>Dementia with </a:t>
            </a:r>
            <a:br>
              <a:rPr lang="en-US" sz="5400"/>
            </a:br>
            <a:r>
              <a:rPr lang="en-US" sz="5400"/>
              <a:t>Lewy Bodies</a:t>
            </a:r>
            <a:br>
              <a:rPr lang="en-US" sz="5400"/>
            </a:br>
            <a:r>
              <a:rPr lang="en-US" sz="5400"/>
              <a:t>(DLB)</a:t>
            </a:r>
          </a:p>
        </p:txBody>
      </p:sp>
      <p:pic>
        <p:nvPicPr>
          <p:cNvPr id="135170" name="Picture 2" descr="http://www.dementiatoday.com/wp-content/uploads/2011/03/dementia_s9_lewy_body.jpg"/>
          <p:cNvPicPr>
            <a:picLocks noChangeAspect="1" noChangeArrowheads="1"/>
          </p:cNvPicPr>
          <p:nvPr/>
        </p:nvPicPr>
        <p:blipFill>
          <a:blip r:embed="rId3" cstate="print"/>
          <a:srcRect/>
          <a:stretch>
            <a:fillRect/>
          </a:stretch>
        </p:blipFill>
        <p:spPr bwMode="auto">
          <a:xfrm>
            <a:off x="5282698" y="3249384"/>
            <a:ext cx="4075388" cy="2769281"/>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DLB:  Clinical Diagnostic Criteria</a:t>
            </a:r>
          </a:p>
        </p:txBody>
      </p:sp>
      <p:sp>
        <p:nvSpPr>
          <p:cNvPr id="101379" name="Rectangle 3"/>
          <p:cNvSpPr>
            <a:spLocks noGrp="1" noChangeArrowheads="1"/>
          </p:cNvSpPr>
          <p:nvPr>
            <p:ph type="body" idx="1"/>
          </p:nvPr>
        </p:nvSpPr>
        <p:spPr/>
        <p:txBody>
          <a:bodyPr/>
          <a:lstStyle/>
          <a:p>
            <a:r>
              <a:rPr lang="en-US" sz="2800"/>
              <a:t>Core features</a:t>
            </a:r>
          </a:p>
          <a:p>
            <a:pPr lvl="1"/>
            <a:r>
              <a:rPr lang="en-US" sz="2400"/>
              <a:t>Fluctuation in cognition</a:t>
            </a:r>
          </a:p>
          <a:p>
            <a:pPr lvl="1"/>
            <a:r>
              <a:rPr lang="en-US" sz="2400"/>
              <a:t>Visual hallucinations</a:t>
            </a:r>
          </a:p>
          <a:p>
            <a:pPr lvl="1"/>
            <a:r>
              <a:rPr lang="en-US" sz="2400"/>
              <a:t>Parkinsonism </a:t>
            </a:r>
          </a:p>
          <a:p>
            <a:r>
              <a:rPr lang="en-US" sz="2800"/>
              <a:t>Suggestive features</a:t>
            </a:r>
          </a:p>
          <a:p>
            <a:pPr lvl="1"/>
            <a:r>
              <a:rPr lang="en-US" sz="2400"/>
              <a:t>REM sleep behavior disorder, neuroleptic sensitivity</a:t>
            </a:r>
          </a:p>
          <a:p>
            <a:r>
              <a:rPr lang="en-US" sz="2800"/>
              <a:t>Supportive features</a:t>
            </a:r>
          </a:p>
          <a:p>
            <a:pPr lvl="1"/>
            <a:r>
              <a:rPr lang="en-US" sz="2400"/>
              <a:t>Falls, syncope, autonomic dysfunction, delusions, depression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DLB:  Neuropathology</a:t>
            </a:r>
          </a:p>
        </p:txBody>
      </p:sp>
      <p:sp>
        <p:nvSpPr>
          <p:cNvPr id="113667" name="Rectangle 3"/>
          <p:cNvSpPr>
            <a:spLocks noGrp="1" noChangeArrowheads="1"/>
          </p:cNvSpPr>
          <p:nvPr>
            <p:ph type="body" idx="1"/>
          </p:nvPr>
        </p:nvSpPr>
        <p:spPr/>
        <p:txBody>
          <a:bodyPr/>
          <a:lstStyle/>
          <a:p>
            <a:r>
              <a:rPr lang="en-US"/>
              <a:t>Lewy bodies, Lewy neurites (alpha-synuclein aggregates) are graded 0-4 in density</a:t>
            </a:r>
          </a:p>
          <a:p>
            <a:r>
              <a:rPr lang="en-US"/>
              <a:t>Severity of AD pathology (amyloid plaques, neurofibrilly tangles) and cerebrovascular disease are taken into account</a:t>
            </a:r>
          </a:p>
          <a:p>
            <a:endParaRPr lang="en-US"/>
          </a:p>
        </p:txBody>
      </p:sp>
      <p:pic>
        <p:nvPicPr>
          <p:cNvPr id="4" name="Picture 2" descr="http://www.dementiatoday.com/wp-content/uploads/2011/03/dementia_s9_lewy_body.jpg"/>
          <p:cNvPicPr>
            <a:picLocks noChangeAspect="1" noChangeArrowheads="1"/>
          </p:cNvPicPr>
          <p:nvPr/>
        </p:nvPicPr>
        <p:blipFill>
          <a:blip r:embed="rId2" cstate="print"/>
          <a:srcRect/>
          <a:stretch>
            <a:fillRect/>
          </a:stretch>
        </p:blipFill>
        <p:spPr bwMode="auto">
          <a:xfrm>
            <a:off x="4983439" y="3501018"/>
            <a:ext cx="4060807" cy="2759373"/>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DLB:  Neuroimaging</a:t>
            </a:r>
          </a:p>
        </p:txBody>
      </p:sp>
      <p:sp>
        <p:nvSpPr>
          <p:cNvPr id="112643" name="Rectangle 3"/>
          <p:cNvSpPr>
            <a:spLocks noGrp="1" noChangeArrowheads="1"/>
          </p:cNvSpPr>
          <p:nvPr>
            <p:ph type="body" idx="1"/>
          </p:nvPr>
        </p:nvSpPr>
        <p:spPr>
          <a:xfrm>
            <a:off x="771525" y="2362200"/>
            <a:ext cx="8743950" cy="4114800"/>
          </a:xfrm>
        </p:spPr>
        <p:txBody>
          <a:bodyPr/>
          <a:lstStyle/>
          <a:p>
            <a:r>
              <a:rPr lang="en-US"/>
              <a:t>Low dopamine transporter uptake in basal ganglia</a:t>
            </a:r>
          </a:p>
          <a:p>
            <a:r>
              <a:rPr lang="en-US"/>
              <a:t>Occipital hypometabolism/hypoperfusion</a:t>
            </a:r>
          </a:p>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DLB:  Psychiatric Symptoms</a:t>
            </a:r>
          </a:p>
        </p:txBody>
      </p:sp>
      <p:sp>
        <p:nvSpPr>
          <p:cNvPr id="110595" name="Rectangle 3"/>
          <p:cNvSpPr>
            <a:spLocks noGrp="1" noChangeArrowheads="1"/>
          </p:cNvSpPr>
          <p:nvPr>
            <p:ph type="body" idx="1"/>
          </p:nvPr>
        </p:nvSpPr>
        <p:spPr>
          <a:xfrm>
            <a:off x="2743200" y="1981200"/>
            <a:ext cx="6772275" cy="4114800"/>
          </a:xfrm>
        </p:spPr>
        <p:txBody>
          <a:bodyPr/>
          <a:lstStyle/>
          <a:p>
            <a:r>
              <a:rPr lang="en-US"/>
              <a:t>Visual hallucinations</a:t>
            </a:r>
          </a:p>
          <a:p>
            <a:r>
              <a:rPr lang="en-US"/>
              <a:t>Delusions</a:t>
            </a:r>
          </a:p>
          <a:p>
            <a:r>
              <a:rPr lang="en-US"/>
              <a:t>Anxiety</a:t>
            </a:r>
          </a:p>
          <a:p>
            <a:r>
              <a:rPr lang="en-US"/>
              <a:t>Agitation</a:t>
            </a:r>
          </a:p>
          <a:p>
            <a:r>
              <a:rPr lang="en-US"/>
              <a:t>Depression</a:t>
            </a:r>
          </a:p>
          <a:p>
            <a:r>
              <a:rPr lang="en-US"/>
              <a:t>Apathy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DLB:  Pharmacotherapy	</a:t>
            </a:r>
          </a:p>
        </p:txBody>
      </p:sp>
      <p:sp>
        <p:nvSpPr>
          <p:cNvPr id="111619" name="Rectangle 3"/>
          <p:cNvSpPr>
            <a:spLocks noGrp="1" noChangeArrowheads="1"/>
          </p:cNvSpPr>
          <p:nvPr>
            <p:ph type="body" idx="1"/>
          </p:nvPr>
        </p:nvSpPr>
        <p:spPr/>
        <p:txBody>
          <a:bodyPr/>
          <a:lstStyle/>
          <a:p>
            <a:pPr>
              <a:lnSpc>
                <a:spcPct val="90000"/>
              </a:lnSpc>
            </a:pPr>
            <a:r>
              <a:rPr lang="en-US" sz="2800"/>
              <a:t>Parkinsonism</a:t>
            </a:r>
          </a:p>
          <a:p>
            <a:pPr lvl="1">
              <a:lnSpc>
                <a:spcPct val="90000"/>
              </a:lnSpc>
            </a:pPr>
            <a:r>
              <a:rPr lang="en-US" sz="2400"/>
              <a:t>Levodopa </a:t>
            </a:r>
          </a:p>
          <a:p>
            <a:pPr lvl="1">
              <a:lnSpc>
                <a:spcPct val="90000"/>
              </a:lnSpc>
            </a:pPr>
            <a:r>
              <a:rPr lang="en-US" sz="2400">
                <a:solidFill>
                  <a:schemeClr val="hlink"/>
                </a:solidFill>
              </a:rPr>
              <a:t>Avoid anticholinergics</a:t>
            </a:r>
            <a:endParaRPr lang="en-US" sz="2400"/>
          </a:p>
          <a:p>
            <a:pPr>
              <a:lnSpc>
                <a:spcPct val="90000"/>
              </a:lnSpc>
            </a:pPr>
            <a:r>
              <a:rPr lang="en-US" sz="2800"/>
              <a:t>Neuropsychiatric symptoms</a:t>
            </a:r>
          </a:p>
          <a:p>
            <a:pPr lvl="1">
              <a:lnSpc>
                <a:spcPct val="90000"/>
              </a:lnSpc>
            </a:pPr>
            <a:r>
              <a:rPr lang="en-US" sz="2400"/>
              <a:t>Cholinesterase inhibitors (rivastigmine)</a:t>
            </a:r>
          </a:p>
          <a:p>
            <a:pPr lvl="1">
              <a:lnSpc>
                <a:spcPct val="90000"/>
              </a:lnSpc>
            </a:pPr>
            <a:r>
              <a:rPr lang="en-US" sz="2400"/>
              <a:t>Memantine </a:t>
            </a:r>
          </a:p>
          <a:p>
            <a:pPr lvl="1">
              <a:lnSpc>
                <a:spcPct val="90000"/>
              </a:lnSpc>
            </a:pPr>
            <a:r>
              <a:rPr lang="en-US" sz="2400"/>
              <a:t>Atypical antipsychotics</a:t>
            </a:r>
          </a:p>
          <a:p>
            <a:pPr lvl="1">
              <a:lnSpc>
                <a:spcPct val="90000"/>
              </a:lnSpc>
            </a:pPr>
            <a:r>
              <a:rPr lang="en-US" sz="2400"/>
              <a:t>SSRIs/SNRIs</a:t>
            </a:r>
          </a:p>
          <a:p>
            <a:pPr lvl="1">
              <a:lnSpc>
                <a:spcPct val="90000"/>
              </a:lnSpc>
            </a:pPr>
            <a:r>
              <a:rPr lang="en-US" sz="2400"/>
              <a:t>Benzodiazepines</a:t>
            </a:r>
          </a:p>
          <a:p>
            <a:pPr lvl="1">
              <a:lnSpc>
                <a:spcPct val="90000"/>
              </a:lnSpc>
            </a:pPr>
            <a:r>
              <a:rPr lang="en-US" sz="2400"/>
              <a:t>Melatonin</a:t>
            </a:r>
          </a:p>
          <a:p>
            <a:pPr lvl="1">
              <a:lnSpc>
                <a:spcPct val="90000"/>
              </a:lnSpc>
            </a:pPr>
            <a:r>
              <a:rPr lang="en-US" sz="2400">
                <a:solidFill>
                  <a:schemeClr val="hlink"/>
                </a:solidFill>
              </a:rPr>
              <a:t>Avoid anticholinergics</a:t>
            </a:r>
            <a:endParaRPr lang="en-US" sz="2400"/>
          </a:p>
          <a:p>
            <a:pPr lvl="1">
              <a:lnSpc>
                <a:spcPct val="90000"/>
              </a:lnSpc>
            </a:pPr>
            <a:endParaRPr lang="en-US" sz="2400"/>
          </a:p>
          <a:p>
            <a:pPr lvl="1">
              <a:lnSpc>
                <a:spcPct val="90000"/>
              </a:lnSpc>
            </a:pPr>
            <a:endParaRPr lang="en-US" sz="2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DLB vs. Parkinson Disease Dementia</a:t>
            </a:r>
          </a:p>
        </p:txBody>
      </p:sp>
      <p:sp>
        <p:nvSpPr>
          <p:cNvPr id="102403" name="Rectangle 3"/>
          <p:cNvSpPr>
            <a:spLocks noGrp="1" noChangeArrowheads="1"/>
          </p:cNvSpPr>
          <p:nvPr>
            <p:ph type="body" idx="1"/>
          </p:nvPr>
        </p:nvSpPr>
        <p:spPr>
          <a:xfrm>
            <a:off x="755197" y="1915886"/>
            <a:ext cx="8862332" cy="3429000"/>
          </a:xfrm>
        </p:spPr>
        <p:txBody>
          <a:bodyPr/>
          <a:lstStyle/>
          <a:p>
            <a:r>
              <a:rPr lang="en-US" dirty="0" smtClean="0"/>
              <a:t>In DLB, less than one year separates cognitive decline and development of motor symptoms</a:t>
            </a:r>
          </a:p>
          <a:p>
            <a:r>
              <a:rPr lang="en-US" dirty="0" smtClean="0"/>
              <a:t>Parkinson’s Disease Dementia has prolonged period (i.e., years) of motor symptoms prior to onset of cognitive decline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38274" y="199505"/>
            <a:ext cx="8743950" cy="592470"/>
          </a:xfrm>
        </p:spPr>
        <p:txBody>
          <a:bodyPr/>
          <a:lstStyle/>
          <a:p>
            <a:r>
              <a:rPr lang="en-US" dirty="0" smtClean="0"/>
              <a:t>Another consultation:</a:t>
            </a:r>
            <a:endParaRPr lang="en-US" dirty="0"/>
          </a:p>
        </p:txBody>
      </p:sp>
      <p:sp>
        <p:nvSpPr>
          <p:cNvPr id="87043" name="Rectangle 3"/>
          <p:cNvSpPr>
            <a:spLocks noGrp="1" noChangeArrowheads="1"/>
          </p:cNvSpPr>
          <p:nvPr>
            <p:ph type="body" idx="1"/>
          </p:nvPr>
        </p:nvSpPr>
        <p:spPr>
          <a:xfrm>
            <a:off x="685800" y="698270"/>
            <a:ext cx="9123218" cy="5943600"/>
          </a:xfrm>
        </p:spPr>
        <p:txBody>
          <a:bodyPr/>
          <a:lstStyle/>
          <a:p>
            <a:pPr>
              <a:buFontTx/>
              <a:buNone/>
            </a:pPr>
            <a:r>
              <a:rPr lang="en-US" sz="2400" dirty="0"/>
              <a:t>A </a:t>
            </a:r>
            <a:r>
              <a:rPr lang="en-US" sz="2400" dirty="0" smtClean="0"/>
              <a:t>64 </a:t>
            </a:r>
            <a:r>
              <a:rPr lang="en-US" sz="2400" dirty="0"/>
              <a:t>y/o </a:t>
            </a:r>
            <a:r>
              <a:rPr lang="en-US" sz="2400" dirty="0" smtClean="0"/>
              <a:t>attorney was </a:t>
            </a:r>
            <a:r>
              <a:rPr lang="en-US" sz="2400" dirty="0"/>
              <a:t>hospitalized with gradual personality changes, including poor judgment, </a:t>
            </a:r>
            <a:r>
              <a:rPr lang="en-US" sz="2400" dirty="0" err="1" smtClean="0"/>
              <a:t>disinhibition</a:t>
            </a:r>
            <a:r>
              <a:rPr lang="en-US" sz="2400" dirty="0"/>
              <a:t>, and inappropriate behaviors.</a:t>
            </a:r>
          </a:p>
          <a:p>
            <a:pPr>
              <a:buFontTx/>
              <a:buNone/>
            </a:pPr>
            <a:r>
              <a:rPr lang="en-US" sz="2400" dirty="0" smtClean="0"/>
              <a:t>Family report that he stopped going to work, </a:t>
            </a:r>
            <a:r>
              <a:rPr lang="en-US" sz="2400" dirty="0"/>
              <a:t>stopped paying the bills, and ran up large debts on merchandise from QVC. He became impulsive and </a:t>
            </a:r>
            <a:r>
              <a:rPr lang="en-US" sz="2400" dirty="0" err="1" smtClean="0"/>
              <a:t>disinhibited</a:t>
            </a:r>
            <a:r>
              <a:rPr lang="en-US" sz="2400" dirty="0" smtClean="0"/>
              <a:t>, </a:t>
            </a:r>
            <a:r>
              <a:rPr lang="en-US" sz="2400" dirty="0"/>
              <a:t>fondled his wife in public, sexually propositioned his daughters, and uttered uncharacteristic racial slurs at social gatherings. At the same time, he became distractible and hyperactive, with compulsive behaviors, pulling the hair off his arms and exhibiting </a:t>
            </a:r>
            <a:r>
              <a:rPr lang="en-US" sz="2400" dirty="0" smtClean="0"/>
              <a:t>hyper-oral </a:t>
            </a:r>
            <a:r>
              <a:rPr lang="en-US" sz="2400" dirty="0"/>
              <a:t>behaviors such as overeating. </a:t>
            </a:r>
          </a:p>
          <a:p>
            <a:pPr>
              <a:buFontTx/>
              <a:buNone/>
            </a:pPr>
            <a:r>
              <a:rPr lang="en-US" sz="2400" dirty="0" smtClean="0"/>
              <a:t>His </a:t>
            </a:r>
            <a:r>
              <a:rPr lang="en-US" sz="2400" dirty="0"/>
              <a:t>father and a paternal grandparent had similar </a:t>
            </a:r>
            <a:r>
              <a:rPr lang="en-US" sz="2400" dirty="0" err="1"/>
              <a:t>dementing</a:t>
            </a:r>
            <a:r>
              <a:rPr lang="en-US" sz="2400" dirty="0"/>
              <a:t> illness. Brain scans showed extensive </a:t>
            </a:r>
            <a:r>
              <a:rPr lang="en-US" sz="2400" dirty="0" err="1"/>
              <a:t>hypoperfusion</a:t>
            </a:r>
            <a:r>
              <a:rPr lang="en-US" sz="2400" dirty="0"/>
              <a:t> in both frontal lobes, more extensive in the right hemisphere</a:t>
            </a:r>
            <a:r>
              <a:rPr lang="en-US" sz="2400" dirty="0" smtClean="0"/>
              <a:t>. The patient meets criteria for ___, probably familial. </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71525" y="2209800"/>
            <a:ext cx="8743950" cy="1371600"/>
          </a:xfrm>
          <a:noFill/>
          <a:ln/>
        </p:spPr>
        <p:txBody>
          <a:bodyPr/>
          <a:lstStyle/>
          <a:p>
            <a:r>
              <a:rPr lang="en-US" sz="5400"/>
              <a:t>Frontotemporal Dementia</a:t>
            </a:r>
            <a:br>
              <a:rPr lang="en-US" sz="5400"/>
            </a:br>
            <a:r>
              <a:rPr lang="en-US" sz="5400"/>
              <a:t>(FTD)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FTD:  Clinical Features</a:t>
            </a:r>
          </a:p>
        </p:txBody>
      </p:sp>
      <p:sp>
        <p:nvSpPr>
          <p:cNvPr id="116739" name="Rectangle 3"/>
          <p:cNvSpPr>
            <a:spLocks noGrp="1" noChangeArrowheads="1"/>
          </p:cNvSpPr>
          <p:nvPr>
            <p:ph type="body" idx="1"/>
          </p:nvPr>
        </p:nvSpPr>
        <p:spPr/>
        <p:txBody>
          <a:bodyPr/>
          <a:lstStyle/>
          <a:p>
            <a:pPr>
              <a:lnSpc>
                <a:spcPct val="90000"/>
              </a:lnSpc>
            </a:pPr>
            <a:r>
              <a:rPr lang="en-US" sz="2800"/>
              <a:t>Earlier onset, typically sixth decade</a:t>
            </a:r>
          </a:p>
          <a:p>
            <a:pPr>
              <a:lnSpc>
                <a:spcPct val="90000"/>
              </a:lnSpc>
            </a:pPr>
            <a:r>
              <a:rPr lang="en-US" sz="2800"/>
              <a:t>More rapid course of decline</a:t>
            </a:r>
          </a:p>
          <a:p>
            <a:pPr>
              <a:lnSpc>
                <a:spcPct val="90000"/>
              </a:lnSpc>
            </a:pPr>
            <a:r>
              <a:rPr lang="en-US" sz="2800"/>
              <a:t>Neuropsychiatric symptoms common (90%) and more prominent than cognitive impairment</a:t>
            </a:r>
          </a:p>
          <a:p>
            <a:pPr>
              <a:lnSpc>
                <a:spcPct val="90000"/>
              </a:lnSpc>
            </a:pPr>
            <a:r>
              <a:rPr lang="en-US" sz="2800"/>
              <a:t>Neuropsychiatric:  apathy, disinhibition, emotional blunting, loss of empathy, aggression, antisocial behavior, hyperphagia, repetitive behavior, psychosis, depression</a:t>
            </a:r>
          </a:p>
          <a:p>
            <a:pPr>
              <a:lnSpc>
                <a:spcPct val="90000"/>
              </a:lnSpc>
            </a:pPr>
            <a:r>
              <a:rPr lang="en-US" sz="2800"/>
              <a:t>Cognitive:  executive dysfunction, nonfluent aphasia</a:t>
            </a:r>
          </a:p>
          <a:p>
            <a:pPr>
              <a:lnSpc>
                <a:spcPct val="90000"/>
              </a:lnSpc>
            </a:pPr>
            <a:endParaRPr lang="en-US" sz="2800"/>
          </a:p>
          <a:p>
            <a:pPr>
              <a:lnSpc>
                <a:spcPct val="90000"/>
              </a:lnSpc>
            </a:pPr>
            <a:endParaRPr lang="en-US"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Dementia: Facts and Figures</a:t>
            </a:r>
            <a:endParaRPr lang="en-US" dirty="0"/>
          </a:p>
        </p:txBody>
      </p:sp>
      <p:sp>
        <p:nvSpPr>
          <p:cNvPr id="4" name="Text Box 4"/>
          <p:cNvSpPr txBox="1">
            <a:spLocks noChangeArrowheads="1"/>
          </p:cNvSpPr>
          <p:nvPr/>
        </p:nvSpPr>
        <p:spPr bwMode="auto">
          <a:xfrm>
            <a:off x="266700" y="5645804"/>
            <a:ext cx="9732066" cy="929485"/>
          </a:xfrm>
          <a:prstGeom prst="rect">
            <a:avLst/>
          </a:prstGeom>
          <a:noFill/>
          <a:ln w="9525">
            <a:noFill/>
            <a:miter lim="800000"/>
            <a:headEnd type="none" w="sm" len="sm"/>
            <a:tailEnd type="none" w="sm" len="sm"/>
          </a:ln>
          <a:effectLst/>
        </p:spPr>
        <p:txBody>
          <a:bodyPr wrap="square" anchor="b">
            <a:spAutoFit/>
          </a:bodyPr>
          <a:lstStyle/>
          <a:p>
            <a:pPr algn="l">
              <a:buNone/>
            </a:pPr>
            <a:r>
              <a:rPr lang="en-US" sz="1600" b="1" dirty="0" smtClean="0"/>
              <a:t>Alzheimer’s Association: 2012 Alzheimer’s Disease Facts and Figures. Hebert et al., 2003.</a:t>
            </a:r>
          </a:p>
          <a:p>
            <a:pPr algn="l">
              <a:buNone/>
            </a:pPr>
            <a:r>
              <a:rPr lang="en-US" sz="1600" b="1" dirty="0" smtClean="0"/>
              <a:t>Alzheimer’s </a:t>
            </a:r>
            <a:r>
              <a:rPr lang="en-US" sz="1600" b="1" dirty="0"/>
              <a:t>Disease </a:t>
            </a:r>
            <a:r>
              <a:rPr lang="en-US" sz="1600" b="1" dirty="0" smtClean="0"/>
              <a:t>International, World </a:t>
            </a:r>
            <a:r>
              <a:rPr lang="en-US" sz="1600" b="1" dirty="0"/>
              <a:t>Alzheimer Report </a:t>
            </a:r>
            <a:r>
              <a:rPr lang="en-US" sz="1600" b="1" dirty="0" smtClean="0"/>
              <a:t>2010: The </a:t>
            </a:r>
            <a:r>
              <a:rPr lang="en-US" sz="1600" b="1" dirty="0"/>
              <a:t>Global Economic Impact of </a:t>
            </a:r>
            <a:r>
              <a:rPr lang="en-US" sz="1600" b="1" dirty="0" smtClean="0"/>
              <a:t>Dementia.</a:t>
            </a:r>
          </a:p>
          <a:p>
            <a:pPr algn="l">
              <a:buNone/>
            </a:pPr>
            <a:endParaRPr lang="en-US" sz="1600" b="1" dirty="0">
              <a:effectLst>
                <a:outerShdw blurRad="38100" dist="38100" dir="2700000" algn="tl">
                  <a:srgbClr val="000000"/>
                </a:outerShdw>
              </a:effectLst>
              <a:latin typeface="Tahoma" pitchFamily="34" charset="0"/>
              <a:cs typeface="Tahoma" pitchFamily="34" charset="0"/>
            </a:endParaRPr>
          </a:p>
        </p:txBody>
      </p:sp>
      <p:pic>
        <p:nvPicPr>
          <p:cNvPr id="47106" name="Picture 2"/>
          <p:cNvPicPr>
            <a:picLocks noChangeAspect="1" noChangeArrowheads="1"/>
          </p:cNvPicPr>
          <p:nvPr/>
        </p:nvPicPr>
        <p:blipFill>
          <a:blip r:embed="rId3" cstate="print"/>
          <a:srcRect r="10378"/>
          <a:stretch>
            <a:fillRect/>
          </a:stretch>
        </p:blipFill>
        <p:spPr bwMode="auto">
          <a:xfrm>
            <a:off x="2308201" y="825188"/>
            <a:ext cx="5319233" cy="4617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470218" y="312969"/>
            <a:ext cx="9194800" cy="588962"/>
          </a:xfrm>
        </p:spPr>
        <p:txBody>
          <a:bodyPr/>
          <a:lstStyle/>
          <a:p>
            <a:r>
              <a:rPr lang="en-US" dirty="0"/>
              <a:t>Sociopathic acts in FTD </a:t>
            </a:r>
            <a:r>
              <a:rPr lang="en-US" dirty="0" smtClean="0"/>
              <a:t>patients:</a:t>
            </a:r>
            <a:endParaRPr lang="en-US" dirty="0"/>
          </a:p>
        </p:txBody>
      </p:sp>
      <p:sp>
        <p:nvSpPr>
          <p:cNvPr id="133123" name="Rectangle 1027"/>
          <p:cNvSpPr>
            <a:spLocks noGrp="1" noChangeArrowheads="1"/>
          </p:cNvSpPr>
          <p:nvPr>
            <p:ph type="body" idx="1"/>
          </p:nvPr>
        </p:nvSpPr>
        <p:spPr>
          <a:xfrm>
            <a:off x="671771" y="1075113"/>
            <a:ext cx="9103995" cy="5541818"/>
          </a:xfrm>
        </p:spPr>
        <p:txBody>
          <a:bodyPr/>
          <a:lstStyle/>
          <a:p>
            <a:pPr>
              <a:lnSpc>
                <a:spcPct val="90000"/>
              </a:lnSpc>
            </a:pPr>
            <a:r>
              <a:rPr lang="en-US" sz="2400" dirty="0" smtClean="0"/>
              <a:t>Unsolicited </a:t>
            </a:r>
            <a:r>
              <a:rPr lang="en-US" sz="2400" dirty="0"/>
              <a:t>sexual approach or touching</a:t>
            </a:r>
          </a:p>
          <a:p>
            <a:pPr>
              <a:lnSpc>
                <a:spcPct val="90000"/>
              </a:lnSpc>
            </a:pPr>
            <a:r>
              <a:rPr lang="en-US" sz="2400" dirty="0" smtClean="0"/>
              <a:t>Traffic </a:t>
            </a:r>
            <a:r>
              <a:rPr lang="en-US" sz="2400" dirty="0"/>
              <a:t>violations including hit-and-run accidents</a:t>
            </a:r>
          </a:p>
          <a:p>
            <a:pPr>
              <a:lnSpc>
                <a:spcPct val="90000"/>
              </a:lnSpc>
            </a:pPr>
            <a:r>
              <a:rPr lang="en-US" sz="2400" dirty="0" smtClean="0"/>
              <a:t>Physical </a:t>
            </a:r>
            <a:r>
              <a:rPr lang="en-US" sz="2400" dirty="0"/>
              <a:t>assaults</a:t>
            </a:r>
          </a:p>
          <a:p>
            <a:pPr>
              <a:lnSpc>
                <a:spcPct val="90000"/>
              </a:lnSpc>
            </a:pPr>
            <a:r>
              <a:rPr lang="en-US" sz="2400" dirty="0" smtClean="0"/>
              <a:t>Shoplifting</a:t>
            </a:r>
            <a:endParaRPr lang="en-US" sz="2400" dirty="0"/>
          </a:p>
          <a:p>
            <a:pPr>
              <a:lnSpc>
                <a:spcPct val="90000"/>
              </a:lnSpc>
            </a:pPr>
            <a:r>
              <a:rPr lang="en-US" sz="2400" dirty="0" smtClean="0"/>
              <a:t>Deliberate </a:t>
            </a:r>
            <a:r>
              <a:rPr lang="en-US" sz="2400" dirty="0"/>
              <a:t>non-payment of bills</a:t>
            </a:r>
          </a:p>
          <a:p>
            <a:pPr>
              <a:lnSpc>
                <a:spcPct val="90000"/>
              </a:lnSpc>
            </a:pPr>
            <a:r>
              <a:rPr lang="en-US" sz="2400" dirty="0" smtClean="0"/>
              <a:t>Pedophilia</a:t>
            </a:r>
            <a:endParaRPr lang="en-US" sz="2400" dirty="0"/>
          </a:p>
          <a:p>
            <a:pPr>
              <a:lnSpc>
                <a:spcPct val="90000"/>
              </a:lnSpc>
            </a:pPr>
            <a:r>
              <a:rPr lang="en-US" sz="2400" dirty="0" smtClean="0"/>
              <a:t>Indecent </a:t>
            </a:r>
            <a:r>
              <a:rPr lang="en-US" sz="2400" dirty="0"/>
              <a:t>exposure in public</a:t>
            </a:r>
          </a:p>
          <a:p>
            <a:pPr>
              <a:lnSpc>
                <a:spcPct val="90000"/>
              </a:lnSpc>
            </a:pPr>
            <a:r>
              <a:rPr lang="en-US" sz="2400" dirty="0" smtClean="0"/>
              <a:t>Urination </a:t>
            </a:r>
            <a:r>
              <a:rPr lang="en-US" sz="2400" dirty="0"/>
              <a:t>in inappropriate public places</a:t>
            </a:r>
          </a:p>
          <a:p>
            <a:pPr>
              <a:lnSpc>
                <a:spcPct val="90000"/>
              </a:lnSpc>
            </a:pPr>
            <a:r>
              <a:rPr lang="en-US" sz="2400" dirty="0" smtClean="0"/>
              <a:t>Stealing </a:t>
            </a:r>
            <a:r>
              <a:rPr lang="en-US" sz="2400" dirty="0"/>
              <a:t>food</a:t>
            </a:r>
          </a:p>
          <a:p>
            <a:pPr>
              <a:lnSpc>
                <a:spcPct val="90000"/>
              </a:lnSpc>
            </a:pPr>
            <a:r>
              <a:rPr lang="en-US" sz="2400" dirty="0" smtClean="0"/>
              <a:t>Eating </a:t>
            </a:r>
            <a:r>
              <a:rPr lang="en-US" sz="2400" dirty="0"/>
              <a:t>food in grocery store stalls</a:t>
            </a:r>
          </a:p>
          <a:p>
            <a:pPr>
              <a:lnSpc>
                <a:spcPct val="90000"/>
              </a:lnSpc>
            </a:pPr>
            <a:r>
              <a:rPr lang="en-US" sz="2400" dirty="0" smtClean="0"/>
              <a:t>Breaking </a:t>
            </a:r>
            <a:r>
              <a:rPr lang="en-US" sz="2400" dirty="0"/>
              <a:t>and entering into others’ homes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Circuitry Dysfunction in FTD</a:t>
            </a:r>
            <a:endParaRPr lang="en-US" dirty="0"/>
          </a:p>
        </p:txBody>
      </p:sp>
      <p:pic>
        <p:nvPicPr>
          <p:cNvPr id="3" name="Picture 3"/>
          <p:cNvPicPr>
            <a:picLocks noChangeAspect="1" noChangeArrowheads="1"/>
          </p:cNvPicPr>
          <p:nvPr/>
        </p:nvPicPr>
        <p:blipFill>
          <a:blip r:embed="rId2" cstate="print"/>
          <a:srcRect/>
          <a:stretch>
            <a:fillRect/>
          </a:stretch>
        </p:blipFill>
        <p:spPr>
          <a:xfrm>
            <a:off x="1749829" y="1003069"/>
            <a:ext cx="6019800" cy="5424488"/>
          </a:xfrm>
          <a:prstGeom prst="rect">
            <a:avLst/>
          </a:prstGeom>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FTD:  Pathogenesis and Neuropathology</a:t>
            </a:r>
          </a:p>
        </p:txBody>
      </p:sp>
      <p:sp>
        <p:nvSpPr>
          <p:cNvPr id="118787" name="Rectangle 3"/>
          <p:cNvSpPr>
            <a:spLocks noGrp="1" noChangeArrowheads="1"/>
          </p:cNvSpPr>
          <p:nvPr>
            <p:ph type="body" idx="1"/>
          </p:nvPr>
        </p:nvSpPr>
        <p:spPr/>
        <p:txBody>
          <a:bodyPr/>
          <a:lstStyle/>
          <a:p>
            <a:r>
              <a:rPr lang="en-US" dirty="0"/>
              <a:t>Mutations in tau gene (chromosome 17), also found in </a:t>
            </a:r>
            <a:r>
              <a:rPr lang="en-US" dirty="0" smtClean="0"/>
              <a:t>other neurodegenerative disorders</a:t>
            </a:r>
            <a:endParaRPr lang="en-US" dirty="0"/>
          </a:p>
          <a:p>
            <a:r>
              <a:rPr lang="en-US" dirty="0"/>
              <a:t>Aggregation of tau protein into </a:t>
            </a:r>
            <a:r>
              <a:rPr lang="en-US" dirty="0" err="1"/>
              <a:t>neurofibillary</a:t>
            </a:r>
            <a:r>
              <a:rPr lang="en-US" dirty="0"/>
              <a:t> tangles in </a:t>
            </a:r>
            <a:r>
              <a:rPr lang="en-US" dirty="0" err="1"/>
              <a:t>glial</a:t>
            </a:r>
            <a:r>
              <a:rPr lang="en-US" dirty="0"/>
              <a:t> cells in frontal and temporal regions</a:t>
            </a:r>
          </a:p>
          <a:p>
            <a:r>
              <a:rPr lang="en-US" dirty="0"/>
              <a:t>Neuronal dysfunction and death (mechanism unclear)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Rectangle 2"/>
          <p:cNvSpPr>
            <a:spLocks noGrp="1" noChangeArrowheads="1"/>
          </p:cNvSpPr>
          <p:nvPr>
            <p:ph type="title" idx="4294967295"/>
          </p:nvPr>
        </p:nvSpPr>
        <p:spPr/>
        <p:txBody>
          <a:bodyPr lIns="18288" tIns="18288" rIns="18288" bIns="18288" anchor="t">
            <a:spAutoFit/>
          </a:bodyPr>
          <a:lstStyle/>
          <a:p>
            <a:r>
              <a:rPr lang="en-US">
                <a:effectLst>
                  <a:outerShdw blurRad="38100" dist="38100" dir="2700000" algn="tl">
                    <a:srgbClr val="000000"/>
                  </a:outerShdw>
                </a:effectLst>
              </a:rPr>
              <a:t>Frontotemporal Atrophy on MRI</a:t>
            </a:r>
          </a:p>
        </p:txBody>
      </p:sp>
      <p:pic>
        <p:nvPicPr>
          <p:cNvPr id="129027" name="Picture 3"/>
          <p:cNvPicPr>
            <a:picLocks noChangeAspect="1" noChangeArrowheads="1"/>
          </p:cNvPicPr>
          <p:nvPr/>
        </p:nvPicPr>
        <p:blipFill>
          <a:blip r:embed="rId2" cstate="print"/>
          <a:srcRect/>
          <a:stretch>
            <a:fillRect/>
          </a:stretch>
        </p:blipFill>
        <p:spPr bwMode="auto">
          <a:xfrm>
            <a:off x="2116138" y="1549400"/>
            <a:ext cx="6053137" cy="4706938"/>
          </a:xfrm>
          <a:prstGeom prst="rect">
            <a:avLst/>
          </a:prstGeom>
          <a:noFill/>
          <a:ln w="9525">
            <a:noFill/>
            <a:miter lim="800000"/>
            <a:headEnd/>
            <a:tailEnd/>
          </a:ln>
        </p:spPr>
      </p:pic>
      <p:sp>
        <p:nvSpPr>
          <p:cNvPr id="129028" name="AutoShape 4"/>
          <p:cNvSpPr>
            <a:spLocks noChangeArrowheads="1"/>
          </p:cNvSpPr>
          <p:nvPr/>
        </p:nvSpPr>
        <p:spPr bwMode="auto">
          <a:xfrm rot="-9082352">
            <a:off x="2198688" y="1933575"/>
            <a:ext cx="1435100" cy="276225"/>
          </a:xfrm>
          <a:prstGeom prst="leftArrow">
            <a:avLst>
              <a:gd name="adj1" fmla="val 50000"/>
              <a:gd name="adj2" fmla="val 129885"/>
            </a:avLst>
          </a:prstGeom>
          <a:solidFill>
            <a:schemeClr val="hlink"/>
          </a:solidFill>
          <a:ln w="9525">
            <a:solidFill>
              <a:schemeClr val="hlink"/>
            </a:solidFill>
            <a:miter lim="800000"/>
            <a:headEnd/>
            <a:tailEnd/>
          </a:ln>
        </p:spPr>
        <p:txBody>
          <a:bodyPr wrap="none" anchor="ctr"/>
          <a:lstStyle/>
          <a:p>
            <a:pPr eaLnBrk="0" hangingPunct="0">
              <a:spcBef>
                <a:spcPct val="20000"/>
              </a:spcBef>
              <a:buFontTx/>
              <a:buChar char="•"/>
            </a:pPr>
            <a:endParaRPr lang="en-US"/>
          </a:p>
        </p:txBody>
      </p:sp>
      <p:sp>
        <p:nvSpPr>
          <p:cNvPr id="129029" name="Text Box 5"/>
          <p:cNvSpPr txBox="1">
            <a:spLocks noChangeArrowheads="1"/>
          </p:cNvSpPr>
          <p:nvPr/>
        </p:nvSpPr>
        <p:spPr bwMode="auto">
          <a:xfrm rot="10800000" flipV="1">
            <a:off x="-1588" y="6403975"/>
            <a:ext cx="10104438" cy="450850"/>
          </a:xfrm>
          <a:prstGeom prst="rect">
            <a:avLst/>
          </a:prstGeom>
          <a:noFill/>
          <a:ln w="9525">
            <a:noFill/>
            <a:miter lim="800000"/>
            <a:headEnd type="none" w="sm" len="sm"/>
            <a:tailEnd type="none" w="sm" len="sm"/>
          </a:ln>
        </p:spPr>
        <p:txBody>
          <a:bodyPr lIns="85725" tIns="42863" rIns="85725" bIns="42863" anchor="b">
            <a:spAutoFit/>
          </a:bodyPr>
          <a:lstStyle/>
          <a:p>
            <a:pPr algn="r" defTabSz="857250" eaLnBrk="0" hangingPunct="0">
              <a:spcBef>
                <a:spcPct val="50000"/>
              </a:spcBef>
            </a:pPr>
            <a:r>
              <a:rPr lang="en-US">
                <a:cs typeface="Times New Roman" pitchFamily="32" charset="0"/>
              </a:rPr>
              <a:t>Zimmerman et al.  </a:t>
            </a:r>
            <a:r>
              <a:rPr lang="en-US" i="1">
                <a:cs typeface="Times New Roman" pitchFamily="32" charset="0"/>
              </a:rPr>
              <a:t>Neuroimaging, </a:t>
            </a:r>
            <a:r>
              <a:rPr lang="en-US">
                <a:cs typeface="Times New Roman" pitchFamily="32" charset="0"/>
              </a:rPr>
              <a:t>2000.</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Diff Dx Color"/>
          <p:cNvPicPr preferRelativeResize="0">
            <a:picLocks noChangeArrowheads="1"/>
          </p:cNvPicPr>
          <p:nvPr/>
        </p:nvPicPr>
        <p:blipFill>
          <a:blip r:embed="rId2" cstate="print"/>
          <a:srcRect l="9547" t="50693" r="72672" b="20296"/>
          <a:stretch>
            <a:fillRect/>
          </a:stretch>
        </p:blipFill>
        <p:spPr bwMode="auto">
          <a:xfrm>
            <a:off x="1676400" y="1924050"/>
            <a:ext cx="3024188" cy="3009900"/>
          </a:xfrm>
          <a:prstGeom prst="rect">
            <a:avLst/>
          </a:prstGeom>
          <a:noFill/>
          <a:ln w="28575">
            <a:solidFill>
              <a:schemeClr val="tx2"/>
            </a:solidFill>
            <a:miter lim="800000"/>
            <a:headEnd/>
            <a:tailEnd/>
          </a:ln>
        </p:spPr>
      </p:pic>
      <p:sp>
        <p:nvSpPr>
          <p:cNvPr id="1767428" name="Text Box 4"/>
          <p:cNvSpPr txBox="1">
            <a:spLocks noChangeArrowheads="1"/>
          </p:cNvSpPr>
          <p:nvPr/>
        </p:nvSpPr>
        <p:spPr bwMode="auto">
          <a:xfrm>
            <a:off x="2667000" y="5105400"/>
            <a:ext cx="990600" cy="384175"/>
          </a:xfrm>
          <a:prstGeom prst="rect">
            <a:avLst/>
          </a:prstGeom>
          <a:noFill/>
          <a:ln w="9525">
            <a:noFill/>
            <a:miter lim="800000"/>
            <a:headEnd/>
            <a:tailEnd/>
          </a:ln>
          <a:effectLst/>
        </p:spPr>
        <p:txBody>
          <a:bodyPr wrap="none" lIns="80010" tIns="40005" rIns="80010" bIns="40005">
            <a:spAutoFit/>
          </a:bodyPr>
          <a:lstStyle/>
          <a:p>
            <a:pPr defTabSz="800100" eaLnBrk="0" hangingPunct="0">
              <a:defRPr/>
            </a:pPr>
            <a:r>
              <a:rPr lang="en-US" altLang="en-US" sz="2000" b="1">
                <a:solidFill>
                  <a:srgbClr val="FFCC66"/>
                </a:solidFill>
                <a:effectLst>
                  <a:outerShdw blurRad="38100" dist="38100" dir="2700000" algn="tl">
                    <a:srgbClr val="000000"/>
                  </a:outerShdw>
                </a:effectLst>
                <a:latin typeface="Times New Roman" pitchFamily="18" charset="0"/>
              </a:rPr>
              <a:t>Normal</a:t>
            </a:r>
          </a:p>
        </p:txBody>
      </p:sp>
      <p:sp>
        <p:nvSpPr>
          <p:cNvPr id="1767430" name="Text Box 6"/>
          <p:cNvSpPr txBox="1">
            <a:spLocks noChangeArrowheads="1"/>
          </p:cNvSpPr>
          <p:nvPr/>
        </p:nvSpPr>
        <p:spPr bwMode="auto">
          <a:xfrm>
            <a:off x="7632700" y="3201988"/>
            <a:ext cx="822325" cy="384175"/>
          </a:xfrm>
          <a:prstGeom prst="rect">
            <a:avLst/>
          </a:prstGeom>
          <a:noFill/>
          <a:ln w="9525">
            <a:noFill/>
            <a:miter lim="800000"/>
            <a:headEnd/>
            <a:tailEnd/>
          </a:ln>
          <a:effectLst/>
        </p:spPr>
        <p:txBody>
          <a:bodyPr wrap="none" lIns="80010" tIns="40005" rIns="80010" bIns="40005">
            <a:spAutoFit/>
          </a:bodyPr>
          <a:lstStyle/>
          <a:p>
            <a:pPr defTabSz="800100" eaLnBrk="0" hangingPunct="0">
              <a:defRPr/>
            </a:pPr>
            <a:r>
              <a:rPr lang="en-US" altLang="en-US" sz="2000" b="1">
                <a:solidFill>
                  <a:srgbClr val="FFCC66"/>
                </a:solidFill>
                <a:effectLst>
                  <a:outerShdw blurRad="38100" dist="38100" dir="2700000" algn="tl">
                    <a:srgbClr val="000000"/>
                  </a:outerShdw>
                </a:effectLst>
                <a:latin typeface="Times New Roman" pitchFamily="18" charset="0"/>
              </a:rPr>
              <a:t>Pick’s</a:t>
            </a:r>
          </a:p>
        </p:txBody>
      </p:sp>
      <p:sp>
        <p:nvSpPr>
          <p:cNvPr id="1767433" name="Rectangle 9"/>
          <p:cNvSpPr>
            <a:spLocks noGrp="1" noChangeArrowheads="1"/>
          </p:cNvSpPr>
          <p:nvPr>
            <p:ph type="title" idx="4294967295"/>
          </p:nvPr>
        </p:nvSpPr>
        <p:spPr>
          <a:xfrm>
            <a:off x="249238" y="223838"/>
            <a:ext cx="9694862" cy="708025"/>
          </a:xfrm>
        </p:spPr>
        <p:txBody>
          <a:bodyPr lIns="18288" tIns="18288" rIns="18288" bIns="18288" anchor="t">
            <a:spAutoFit/>
          </a:bodyPr>
          <a:lstStyle/>
          <a:p>
            <a:r>
              <a:rPr lang="en-US">
                <a:effectLst>
                  <a:outerShdw blurRad="38100" dist="38100" dir="2700000" algn="tl">
                    <a:srgbClr val="000000"/>
                  </a:outerShdw>
                </a:effectLst>
              </a:rPr>
              <a:t>FDG-PET in FTD</a:t>
            </a:r>
          </a:p>
        </p:txBody>
      </p:sp>
      <p:pic>
        <p:nvPicPr>
          <p:cNvPr id="130060" name="Picture 12" descr="Small_7c"/>
          <p:cNvPicPr preferRelativeResize="0">
            <a:picLocks noChangeArrowheads="1"/>
          </p:cNvPicPr>
          <p:nvPr/>
        </p:nvPicPr>
        <p:blipFill>
          <a:blip r:embed="rId3" cstate="print"/>
          <a:srcRect/>
          <a:stretch>
            <a:fillRect/>
          </a:stretch>
        </p:blipFill>
        <p:spPr bwMode="auto">
          <a:xfrm>
            <a:off x="5638800" y="1925638"/>
            <a:ext cx="3200400" cy="3005137"/>
          </a:xfrm>
          <a:prstGeom prst="rect">
            <a:avLst/>
          </a:prstGeom>
          <a:noFill/>
          <a:ln w="28575">
            <a:solidFill>
              <a:schemeClr val="tx2"/>
            </a:solidFill>
            <a:miter lim="800000"/>
            <a:headEnd/>
            <a:tailEnd/>
          </a:ln>
        </p:spPr>
      </p:pic>
      <p:sp>
        <p:nvSpPr>
          <p:cNvPr id="130065" name="Line 17"/>
          <p:cNvSpPr>
            <a:spLocks noChangeShapeType="1"/>
          </p:cNvSpPr>
          <p:nvPr/>
        </p:nvSpPr>
        <p:spPr bwMode="auto">
          <a:xfrm>
            <a:off x="6248400" y="2438400"/>
            <a:ext cx="179388" cy="246063"/>
          </a:xfrm>
          <a:prstGeom prst="line">
            <a:avLst/>
          </a:prstGeom>
          <a:noFill/>
          <a:ln w="28575">
            <a:solidFill>
              <a:schemeClr val="tx2"/>
            </a:solidFill>
            <a:round/>
            <a:headEnd/>
            <a:tailEnd type="triangle" w="med" len="med"/>
          </a:ln>
        </p:spPr>
        <p:txBody>
          <a:bodyPr wrap="none" anchor="ctr"/>
          <a:lstStyle/>
          <a:p>
            <a:endParaRPr lang="en-US"/>
          </a:p>
        </p:txBody>
      </p:sp>
      <p:sp>
        <p:nvSpPr>
          <p:cNvPr id="130066" name="Line 18"/>
          <p:cNvSpPr>
            <a:spLocks noChangeShapeType="1"/>
          </p:cNvSpPr>
          <p:nvPr/>
        </p:nvSpPr>
        <p:spPr bwMode="auto">
          <a:xfrm flipH="1">
            <a:off x="7924800" y="2438400"/>
            <a:ext cx="179388" cy="246063"/>
          </a:xfrm>
          <a:prstGeom prst="line">
            <a:avLst/>
          </a:prstGeom>
          <a:noFill/>
          <a:ln w="28575">
            <a:solidFill>
              <a:schemeClr val="tx2"/>
            </a:solidFill>
            <a:round/>
            <a:headEnd/>
            <a:tailEnd type="triangle" w="med" len="med"/>
          </a:ln>
        </p:spPr>
        <p:txBody>
          <a:bodyPr wrap="none" anchor="ctr"/>
          <a:lstStyle/>
          <a:p>
            <a:endParaRPr lang="en-US"/>
          </a:p>
        </p:txBody>
      </p:sp>
      <p:sp>
        <p:nvSpPr>
          <p:cNvPr id="130067" name="Line 19"/>
          <p:cNvSpPr>
            <a:spLocks noChangeShapeType="1"/>
          </p:cNvSpPr>
          <p:nvPr/>
        </p:nvSpPr>
        <p:spPr bwMode="auto">
          <a:xfrm flipV="1">
            <a:off x="4789488" y="4592638"/>
            <a:ext cx="193675" cy="220662"/>
          </a:xfrm>
          <a:prstGeom prst="line">
            <a:avLst/>
          </a:prstGeom>
          <a:noFill/>
          <a:ln w="28575">
            <a:solidFill>
              <a:schemeClr val="bg1"/>
            </a:solidFill>
            <a:round/>
            <a:headEnd/>
            <a:tailEnd type="triangle" w="med" len="med"/>
          </a:ln>
        </p:spPr>
        <p:txBody>
          <a:bodyPr wrap="none" anchor="ctr"/>
          <a:lstStyle/>
          <a:p>
            <a:endParaRPr lang="en-US"/>
          </a:p>
        </p:txBody>
      </p:sp>
      <p:sp>
        <p:nvSpPr>
          <p:cNvPr id="130070" name="Rectangle 22"/>
          <p:cNvSpPr>
            <a:spLocks noChangeArrowheads="1"/>
          </p:cNvSpPr>
          <p:nvPr/>
        </p:nvSpPr>
        <p:spPr bwMode="auto">
          <a:xfrm>
            <a:off x="2801938" y="6380163"/>
            <a:ext cx="7237412" cy="304800"/>
          </a:xfrm>
          <a:prstGeom prst="rect">
            <a:avLst/>
          </a:prstGeom>
          <a:noFill/>
          <a:ln w="9525">
            <a:noFill/>
            <a:miter lim="800000"/>
            <a:headEnd/>
            <a:tailEnd/>
          </a:ln>
        </p:spPr>
        <p:txBody>
          <a:bodyPr anchor="b">
            <a:spAutoFit/>
          </a:bodyPr>
          <a:lstStyle/>
          <a:p>
            <a:pPr algn="r" eaLnBrk="0" hangingPunct="0">
              <a:spcBef>
                <a:spcPct val="20000"/>
              </a:spcBef>
            </a:pPr>
            <a:r>
              <a:rPr lang="en-US" sz="1400" b="1">
                <a:solidFill>
                  <a:srgbClr val="FFCC66"/>
                </a:solidFill>
                <a:latin typeface="Arial" charset="0"/>
              </a:rPr>
              <a:t>Phelps et al (eds). </a:t>
            </a:r>
            <a:r>
              <a:rPr lang="en-US" sz="1400" b="1" i="1">
                <a:solidFill>
                  <a:srgbClr val="FFCC66"/>
                </a:solidFill>
                <a:latin typeface="Arial" charset="0"/>
              </a:rPr>
              <a:t>Positron  Emission Tomography</a:t>
            </a:r>
            <a:r>
              <a:rPr lang="en-US" sz="1400" b="1">
                <a:solidFill>
                  <a:srgbClr val="FFCC66"/>
                </a:solidFill>
                <a:latin typeface="Arial" charset="0"/>
              </a:rPr>
              <a:t>. New York: Raven Press; 1986.</a:t>
            </a:r>
            <a:r>
              <a:rPr lang="en-US" b="1">
                <a:solidFill>
                  <a:srgbClr val="FFCC66"/>
                </a:solidFill>
                <a:latin typeface="Arial" charset="0"/>
              </a:rPr>
              <a:t> </a:t>
            </a:r>
          </a:p>
        </p:txBody>
      </p:sp>
      <p:sp>
        <p:nvSpPr>
          <p:cNvPr id="130072" name="Rectangle 24"/>
          <p:cNvSpPr>
            <a:spLocks noChangeArrowheads="1"/>
          </p:cNvSpPr>
          <p:nvPr/>
        </p:nvSpPr>
        <p:spPr bwMode="auto">
          <a:xfrm>
            <a:off x="6867525" y="5105400"/>
            <a:ext cx="692150" cy="396875"/>
          </a:xfrm>
          <a:prstGeom prst="rect">
            <a:avLst/>
          </a:prstGeom>
          <a:noFill/>
          <a:ln w="12700">
            <a:noFill/>
            <a:miter lim="800000"/>
            <a:headEnd type="none" w="sm" len="sm"/>
            <a:tailEnd type="none" w="sm" len="sm"/>
          </a:ln>
          <a:effectLst/>
        </p:spPr>
        <p:txBody>
          <a:bodyPr wrap="none">
            <a:spAutoFit/>
          </a:bodyPr>
          <a:lstStyle/>
          <a:p>
            <a:r>
              <a:rPr lang="en-US" sz="2000" b="1">
                <a:solidFill>
                  <a:srgbClr val="FFCC66"/>
                </a:solidFill>
                <a:effectLst>
                  <a:outerShdw blurRad="38100" dist="38100" dir="2700000" algn="tl">
                    <a:srgbClr val="000000"/>
                  </a:outerShdw>
                </a:effectLst>
              </a:rPr>
              <a:t>FTD</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82" name="Rectangle 2"/>
          <p:cNvSpPr>
            <a:spLocks noGrp="1" noChangeArrowheads="1"/>
          </p:cNvSpPr>
          <p:nvPr>
            <p:ph type="title" idx="4294967295"/>
          </p:nvPr>
        </p:nvSpPr>
        <p:spPr>
          <a:xfrm>
            <a:off x="495300" y="0"/>
            <a:ext cx="9258300" cy="1148007"/>
          </a:xfrm>
          <a:effectLst>
            <a:outerShdw dist="35921" dir="2700000" algn="ctr" rotWithShape="0">
              <a:schemeClr val="bg2"/>
            </a:outerShdw>
          </a:effectLst>
        </p:spPr>
        <p:txBody>
          <a:bodyPr wrap="square" lIns="18288" tIns="18288" rIns="18288" bIns="18288" anchor="t">
            <a:spAutoFit/>
          </a:bodyPr>
          <a:lstStyle/>
          <a:p>
            <a:r>
              <a:rPr lang="en-US" sz="3800" i="1" dirty="0"/>
              <a:t>FDDNP-PET in </a:t>
            </a:r>
            <a:r>
              <a:rPr lang="en-US" sz="3800" i="1" dirty="0" smtClean="0"/>
              <a:t>FTD &amp; Progressive </a:t>
            </a:r>
            <a:r>
              <a:rPr lang="en-US" sz="3800" i="1" dirty="0" err="1"/>
              <a:t>Supranuclear</a:t>
            </a:r>
            <a:r>
              <a:rPr lang="en-US" sz="3800" i="1" dirty="0"/>
              <a:t> Palsy</a:t>
            </a:r>
          </a:p>
        </p:txBody>
      </p:sp>
      <p:grpSp>
        <p:nvGrpSpPr>
          <p:cNvPr id="2" name="Group 9"/>
          <p:cNvGrpSpPr>
            <a:grpSpLocks/>
          </p:cNvGrpSpPr>
          <p:nvPr/>
        </p:nvGrpSpPr>
        <p:grpSpPr bwMode="auto">
          <a:xfrm>
            <a:off x="9431338" y="5992813"/>
            <a:ext cx="635000" cy="790575"/>
            <a:chOff x="5924" y="3622"/>
            <a:chExt cx="400" cy="498"/>
          </a:xfrm>
        </p:grpSpPr>
        <p:sp>
          <p:nvSpPr>
            <p:cNvPr id="6" name="Rectangle 10"/>
            <p:cNvSpPr>
              <a:spLocks noChangeArrowheads="1"/>
            </p:cNvSpPr>
            <p:nvPr/>
          </p:nvSpPr>
          <p:spPr bwMode="auto">
            <a:xfrm>
              <a:off x="5924" y="3622"/>
              <a:ext cx="400" cy="498"/>
            </a:xfrm>
            <a:prstGeom prst="rect">
              <a:avLst/>
            </a:prstGeom>
            <a:solidFill>
              <a:srgbClr val="000000"/>
            </a:solidFill>
            <a:ln w="12700">
              <a:solidFill>
                <a:srgbClr val="FFFFFF"/>
              </a:solidFill>
              <a:miter lim="800000"/>
              <a:headEnd/>
              <a:tailEnd/>
            </a:ln>
            <a:effectLst>
              <a:outerShdw dist="161645" dir="2700000" algn="ctr" rotWithShape="0">
                <a:srgbClr val="808080"/>
              </a:outerShdw>
            </a:effectLst>
          </p:spPr>
          <p:txBody>
            <a:bodyPr wrap="none" anchor="ctr"/>
            <a:lstStyle/>
            <a:p>
              <a:pPr eaLnBrk="0" hangingPunct="0">
                <a:spcBef>
                  <a:spcPct val="20000"/>
                </a:spcBef>
                <a:buFontTx/>
                <a:buChar char="•"/>
                <a:defRPr/>
              </a:pPr>
              <a:endParaRPr lang="en-US">
                <a:latin typeface="Times New Roman" pitchFamily="18" charset="0"/>
              </a:endParaRPr>
            </a:p>
          </p:txBody>
        </p:sp>
        <p:pic>
          <p:nvPicPr>
            <p:cNvPr id="123909" name="Picture 11"/>
            <p:cNvPicPr>
              <a:picLocks noChangeArrowheads="1"/>
            </p:cNvPicPr>
            <p:nvPr/>
          </p:nvPicPr>
          <p:blipFill>
            <a:blip r:embed="rId3" cstate="print"/>
            <a:srcRect/>
            <a:stretch>
              <a:fillRect/>
            </a:stretch>
          </p:blipFill>
          <p:spPr bwMode="auto">
            <a:xfrm>
              <a:off x="5946" y="3662"/>
              <a:ext cx="329" cy="410"/>
            </a:xfrm>
            <a:prstGeom prst="rect">
              <a:avLst/>
            </a:prstGeom>
            <a:noFill/>
            <a:ln w="12700">
              <a:noFill/>
              <a:miter lim="800000"/>
              <a:headEnd/>
              <a:tailEnd/>
            </a:ln>
          </p:spPr>
        </p:pic>
      </p:grpSp>
      <p:pic>
        <p:nvPicPr>
          <p:cNvPr id="123910" name="Picture 7" descr="C:\Users\Gary\AppData\Local\Microsoft\Windows\Temporary Internet Files\Content.Outlook\XZBMWEY2\CTL-FTD-PSP3.jpg"/>
          <p:cNvPicPr>
            <a:picLocks noChangeAspect="1" noChangeArrowheads="1"/>
          </p:cNvPicPr>
          <p:nvPr/>
        </p:nvPicPr>
        <p:blipFill>
          <a:blip r:embed="rId4" cstate="print"/>
          <a:srcRect/>
          <a:stretch>
            <a:fillRect/>
          </a:stretch>
        </p:blipFill>
        <p:spPr bwMode="auto">
          <a:xfrm>
            <a:off x="2112963" y="1371600"/>
            <a:ext cx="5416550" cy="520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FTD:  Neuroimaging</a:t>
            </a:r>
          </a:p>
        </p:txBody>
      </p:sp>
      <p:sp>
        <p:nvSpPr>
          <p:cNvPr id="117763" name="Rectangle 3"/>
          <p:cNvSpPr>
            <a:spLocks noGrp="1" noChangeArrowheads="1"/>
          </p:cNvSpPr>
          <p:nvPr>
            <p:ph type="body" idx="1"/>
          </p:nvPr>
        </p:nvSpPr>
        <p:spPr/>
        <p:txBody>
          <a:bodyPr/>
          <a:lstStyle/>
          <a:p>
            <a:r>
              <a:rPr lang="en-US"/>
              <a:t>Structural:  frontotemporal atrophy</a:t>
            </a:r>
          </a:p>
          <a:p>
            <a:r>
              <a:rPr lang="en-US"/>
              <a:t>Functional:  hypometabolism/hypoperfusion in prefrontal and orbitofrontal cortices, cingulate, insula</a:t>
            </a:r>
          </a:p>
          <a:p>
            <a:r>
              <a:rPr lang="en-US"/>
              <a:t>FDG-PET useful in differentiating FTD vs. AD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FTD:  Pharmacotherapy</a:t>
            </a:r>
          </a:p>
        </p:txBody>
      </p:sp>
      <p:sp>
        <p:nvSpPr>
          <p:cNvPr id="119811" name="Rectangle 3"/>
          <p:cNvSpPr>
            <a:spLocks noGrp="1" noChangeArrowheads="1"/>
          </p:cNvSpPr>
          <p:nvPr>
            <p:ph type="body" idx="1"/>
          </p:nvPr>
        </p:nvSpPr>
        <p:spPr/>
        <p:txBody>
          <a:bodyPr/>
          <a:lstStyle/>
          <a:p>
            <a:pPr>
              <a:lnSpc>
                <a:spcPct val="90000"/>
              </a:lnSpc>
            </a:pPr>
            <a:r>
              <a:rPr lang="en-US" sz="2800"/>
              <a:t>No evidence for use of cholinesterase inhibitors or memantine</a:t>
            </a:r>
          </a:p>
          <a:p>
            <a:pPr>
              <a:lnSpc>
                <a:spcPct val="90000"/>
              </a:lnSpc>
            </a:pPr>
            <a:r>
              <a:rPr lang="en-US" sz="2800"/>
              <a:t>Moderate support for use of SSRIs for depression, disinhibition, aggression, repetitive behaviors, hyperphagia</a:t>
            </a:r>
          </a:p>
          <a:p>
            <a:pPr>
              <a:lnSpc>
                <a:spcPct val="90000"/>
              </a:lnSpc>
            </a:pPr>
            <a:r>
              <a:rPr lang="en-US" sz="2800"/>
              <a:t>Weak evidence for use of atypical antipsychotics for psychosis, disinhibition, aggression</a:t>
            </a:r>
          </a:p>
          <a:p>
            <a:pPr>
              <a:lnSpc>
                <a:spcPct val="90000"/>
              </a:lnSpc>
            </a:pPr>
            <a:r>
              <a:rPr lang="en-US" sz="2800"/>
              <a:t>No data on anticonvulsants</a:t>
            </a:r>
          </a:p>
          <a:p>
            <a:pPr>
              <a:lnSpc>
                <a:spcPct val="90000"/>
              </a:lnSpc>
            </a:pPr>
            <a:endParaRPr lang="en-US" sz="28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8" y="96838"/>
            <a:ext cx="9752012" cy="592137"/>
          </a:xfrm>
        </p:spPr>
        <p:txBody>
          <a:bodyPr/>
          <a:lstStyle/>
          <a:p>
            <a:pPr>
              <a:defRPr/>
            </a:pPr>
            <a:r>
              <a:rPr lang="en-US" dirty="0" smtClean="0"/>
              <a:t>CNS Conditions and Mood Syndromes</a:t>
            </a:r>
            <a:endParaRPr lang="en-US" dirty="0"/>
          </a:p>
        </p:txBody>
      </p:sp>
      <p:sp>
        <p:nvSpPr>
          <p:cNvPr id="5" name="Content Placeholder 4"/>
          <p:cNvSpPr>
            <a:spLocks noGrp="1"/>
          </p:cNvSpPr>
          <p:nvPr>
            <p:ph idx="1"/>
          </p:nvPr>
        </p:nvSpPr>
        <p:spPr>
          <a:xfrm>
            <a:off x="311150" y="795338"/>
            <a:ext cx="8950325" cy="5557837"/>
          </a:xfrm>
        </p:spPr>
        <p:txBody>
          <a:bodyPr/>
          <a:lstStyle/>
          <a:p>
            <a:pPr>
              <a:defRPr/>
            </a:pPr>
            <a:r>
              <a:rPr lang="en-US" dirty="0" smtClean="0"/>
              <a:t>Neurologic</a:t>
            </a:r>
          </a:p>
          <a:p>
            <a:pPr lvl="1">
              <a:defRPr/>
            </a:pPr>
            <a:r>
              <a:rPr lang="en-US" dirty="0" smtClean="0"/>
              <a:t>Alzheimer’s Dementia</a:t>
            </a:r>
          </a:p>
          <a:p>
            <a:pPr lvl="1">
              <a:defRPr/>
            </a:pPr>
            <a:r>
              <a:rPr lang="en-US" dirty="0" smtClean="0"/>
              <a:t>Parkinson’s disease</a:t>
            </a:r>
          </a:p>
          <a:p>
            <a:pPr lvl="2">
              <a:defRPr/>
            </a:pPr>
            <a:r>
              <a:rPr lang="en-US" dirty="0" smtClean="0"/>
              <a:t>Depression most frequent psychiatric complication</a:t>
            </a:r>
          </a:p>
          <a:p>
            <a:pPr lvl="3">
              <a:defRPr/>
            </a:pPr>
            <a:r>
              <a:rPr lang="en-US" dirty="0" smtClean="0"/>
              <a:t>Late developing dementia</a:t>
            </a:r>
          </a:p>
          <a:p>
            <a:pPr lvl="1">
              <a:defRPr/>
            </a:pPr>
            <a:r>
              <a:rPr lang="en-US" dirty="0" smtClean="0"/>
              <a:t>Huntington’s disease</a:t>
            </a:r>
          </a:p>
          <a:p>
            <a:pPr lvl="1">
              <a:defRPr/>
            </a:pPr>
            <a:r>
              <a:rPr lang="en-US" dirty="0" smtClean="0"/>
              <a:t>Stroke (8-75% mood symptoms)</a:t>
            </a:r>
          </a:p>
          <a:p>
            <a:pPr lvl="2">
              <a:defRPr/>
            </a:pPr>
            <a:r>
              <a:rPr lang="en-US" dirty="0" smtClean="0"/>
              <a:t>Left prefrontal &amp; basal ganglia </a:t>
            </a:r>
            <a:r>
              <a:rPr lang="en-US" dirty="0" smtClean="0">
                <a:sym typeface="Wingdings" pitchFamily="2" charset="2"/>
              </a:rPr>
              <a:t> depression</a:t>
            </a:r>
          </a:p>
          <a:p>
            <a:pPr lvl="2">
              <a:defRPr/>
            </a:pPr>
            <a:r>
              <a:rPr lang="en-US" dirty="0" smtClean="0">
                <a:sym typeface="Wingdings" pitchFamily="2" charset="2"/>
              </a:rPr>
              <a:t>Right hemisphere lesions  mania</a:t>
            </a:r>
            <a:endParaRPr lang="en-US" dirty="0" smtClean="0"/>
          </a:p>
          <a:p>
            <a:pPr lvl="1">
              <a:defRPr/>
            </a:pPr>
            <a:r>
              <a:rPr lang="en-US" dirty="0" smtClean="0"/>
              <a:t>Traumatic brain injury</a:t>
            </a:r>
          </a:p>
          <a:p>
            <a:pPr lvl="1">
              <a:defRPr/>
            </a:pPr>
            <a:r>
              <a:rPr lang="en-US" dirty="0" smtClean="0"/>
              <a:t>Multiple sclerosis</a:t>
            </a:r>
          </a:p>
          <a:p>
            <a:pPr lvl="1">
              <a:defRPr/>
            </a:pPr>
            <a:r>
              <a:rPr lang="en-US" dirty="0" smtClean="0"/>
              <a:t>Epilepsy</a:t>
            </a:r>
          </a:p>
          <a:p>
            <a:pPr lvl="1">
              <a:defRPr/>
            </a:pPr>
            <a:endParaRPr lang="en-US" dirty="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a:ln/>
        </p:spPr>
        <p:txBody>
          <a:bodyPr/>
          <a:lstStyle/>
          <a:p>
            <a:r>
              <a:rPr lang="en-US" sz="5400"/>
              <a:t>Summary</a:t>
            </a:r>
          </a:p>
        </p:txBody>
      </p:sp>
      <p:sp>
        <p:nvSpPr>
          <p:cNvPr id="98307" name="Rectangle 3"/>
          <p:cNvSpPr>
            <a:spLocks noGrp="1" noChangeArrowheads="1"/>
          </p:cNvSpPr>
          <p:nvPr>
            <p:ph type="body" idx="1"/>
          </p:nvPr>
        </p:nvSpPr>
        <p:spPr>
          <a:xfrm>
            <a:off x="506186" y="1257300"/>
            <a:ext cx="9307285" cy="5024966"/>
          </a:xfrm>
          <a:noFill/>
          <a:ln/>
        </p:spPr>
        <p:txBody>
          <a:bodyPr/>
          <a:lstStyle/>
          <a:p>
            <a:r>
              <a:rPr lang="en-US" sz="2600" dirty="0" smtClean="0"/>
              <a:t>Aging results in significant changes in body &amp; brain</a:t>
            </a:r>
          </a:p>
          <a:p>
            <a:r>
              <a:rPr lang="en-US" sz="2600" dirty="0" smtClean="0"/>
              <a:t>Dementia </a:t>
            </a:r>
            <a:r>
              <a:rPr lang="en-US" sz="2600" dirty="0"/>
              <a:t>is common in </a:t>
            </a:r>
            <a:r>
              <a:rPr lang="en-US" sz="2600" dirty="0" smtClean="0"/>
              <a:t>the elderly</a:t>
            </a:r>
            <a:endParaRPr lang="en-US" sz="2600" dirty="0"/>
          </a:p>
          <a:p>
            <a:r>
              <a:rPr lang="en-US" sz="2600" dirty="0"/>
              <a:t>Alzheimer’s disease accounts for 70% cases</a:t>
            </a:r>
          </a:p>
          <a:p>
            <a:r>
              <a:rPr lang="en-US" sz="2600" dirty="0"/>
              <a:t>Significant progress on pathogenesis, clinical distinctions and earlier diagnosis</a:t>
            </a:r>
          </a:p>
          <a:p>
            <a:r>
              <a:rPr lang="en-US" sz="2600" dirty="0"/>
              <a:t>Effective treatments to slow progression and treat psychiatric symptoms exist, but not satisfactory</a:t>
            </a:r>
          </a:p>
          <a:p>
            <a:r>
              <a:rPr lang="en-US" sz="2600" dirty="0"/>
              <a:t>Treatment to dramatically change course of illness does not exist </a:t>
            </a:r>
            <a:endParaRPr lang="en-US" sz="2600" dirty="0" smtClean="0"/>
          </a:p>
          <a:p>
            <a:r>
              <a:rPr lang="en-US" sz="2600" dirty="0" smtClean="0"/>
              <a:t>Prevention currently most feasible strategy</a:t>
            </a:r>
            <a:endParaRPr lang="en-US" sz="2600" dirty="0"/>
          </a:p>
          <a:p>
            <a:pPr>
              <a:buFontTx/>
              <a:buNone/>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Dementia: Facts and Figures</a:t>
            </a:r>
            <a:endParaRPr lang="en-US" dirty="0"/>
          </a:p>
        </p:txBody>
      </p:sp>
      <p:sp>
        <p:nvSpPr>
          <p:cNvPr id="3" name="Content Placeholder 2"/>
          <p:cNvSpPr>
            <a:spLocks noGrp="1"/>
          </p:cNvSpPr>
          <p:nvPr>
            <p:ph sz="quarter" idx="1"/>
          </p:nvPr>
        </p:nvSpPr>
        <p:spPr>
          <a:xfrm>
            <a:off x="587375" y="1373188"/>
            <a:ext cx="8046671" cy="3954950"/>
          </a:xfrm>
        </p:spPr>
        <p:txBody>
          <a:bodyPr>
            <a:normAutofit/>
          </a:bodyPr>
          <a:lstStyle/>
          <a:p>
            <a:pPr>
              <a:defRPr/>
            </a:pPr>
            <a:r>
              <a:rPr lang="en-US" sz="3200" dirty="0" smtClean="0"/>
              <a:t>Cases in US:</a:t>
            </a:r>
          </a:p>
          <a:p>
            <a:pPr lvl="1">
              <a:defRPr/>
            </a:pPr>
            <a:r>
              <a:rPr lang="en-US" sz="3000" dirty="0" smtClean="0"/>
              <a:t>5.4 million</a:t>
            </a:r>
          </a:p>
          <a:p>
            <a:pPr lvl="1">
              <a:defRPr/>
            </a:pPr>
            <a:r>
              <a:rPr lang="en-US" sz="3000" dirty="0" smtClean="0"/>
              <a:t>7.7 million in 20 yrs</a:t>
            </a:r>
          </a:p>
          <a:p>
            <a:pPr>
              <a:defRPr/>
            </a:pPr>
            <a:r>
              <a:rPr lang="en-US" sz="3200" dirty="0" smtClean="0"/>
              <a:t>Cases worldwide:</a:t>
            </a:r>
          </a:p>
          <a:p>
            <a:pPr lvl="1">
              <a:defRPr/>
            </a:pPr>
            <a:r>
              <a:rPr lang="en-US" sz="3000" dirty="0" smtClean="0"/>
              <a:t>35 million (0.5%) in 2012</a:t>
            </a:r>
          </a:p>
          <a:p>
            <a:pPr lvl="1">
              <a:defRPr/>
            </a:pPr>
            <a:r>
              <a:rPr lang="en-US" sz="3000" dirty="0" smtClean="0"/>
              <a:t>65 million by 2030</a:t>
            </a:r>
          </a:p>
          <a:p>
            <a:pPr lvl="1">
              <a:defRPr/>
            </a:pPr>
            <a:r>
              <a:rPr lang="en-US" sz="3000" dirty="0" smtClean="0"/>
              <a:t>115 million by 2050</a:t>
            </a:r>
          </a:p>
          <a:p>
            <a:pPr>
              <a:defRPr/>
            </a:pPr>
            <a:endParaRPr lang="en-US" sz="3200" dirty="0" smtClean="0"/>
          </a:p>
          <a:p>
            <a:pPr lvl="1">
              <a:defRPr/>
            </a:pPr>
            <a:endParaRPr lang="en-US" sz="3000" dirty="0" smtClean="0"/>
          </a:p>
        </p:txBody>
      </p:sp>
      <p:sp>
        <p:nvSpPr>
          <p:cNvPr id="4" name="Text Box 4"/>
          <p:cNvSpPr txBox="1">
            <a:spLocks noChangeArrowheads="1"/>
          </p:cNvSpPr>
          <p:nvPr/>
        </p:nvSpPr>
        <p:spPr bwMode="auto">
          <a:xfrm>
            <a:off x="266700" y="5645804"/>
            <a:ext cx="9732066" cy="929485"/>
          </a:xfrm>
          <a:prstGeom prst="rect">
            <a:avLst/>
          </a:prstGeom>
          <a:noFill/>
          <a:ln w="9525">
            <a:noFill/>
            <a:miter lim="800000"/>
            <a:headEnd type="none" w="sm" len="sm"/>
            <a:tailEnd type="none" w="sm" len="sm"/>
          </a:ln>
          <a:effectLst/>
        </p:spPr>
        <p:txBody>
          <a:bodyPr wrap="square" anchor="b">
            <a:spAutoFit/>
          </a:bodyPr>
          <a:lstStyle/>
          <a:p>
            <a:pPr algn="l">
              <a:buNone/>
            </a:pPr>
            <a:r>
              <a:rPr lang="en-US" sz="1600" b="1" dirty="0" smtClean="0"/>
              <a:t>Alzheimer’s Association: 2012 Alzheimer’s Disease Facts and Figures.</a:t>
            </a:r>
          </a:p>
          <a:p>
            <a:pPr algn="l">
              <a:buNone/>
            </a:pPr>
            <a:r>
              <a:rPr lang="en-US" sz="1600" b="1" dirty="0" smtClean="0"/>
              <a:t>Alzheimer’s </a:t>
            </a:r>
            <a:r>
              <a:rPr lang="en-US" sz="1600" b="1" dirty="0"/>
              <a:t>Disease </a:t>
            </a:r>
            <a:r>
              <a:rPr lang="en-US" sz="1600" b="1" dirty="0" smtClean="0"/>
              <a:t>International, World </a:t>
            </a:r>
            <a:r>
              <a:rPr lang="en-US" sz="1600" b="1" dirty="0"/>
              <a:t>Alzheimer Report </a:t>
            </a:r>
            <a:r>
              <a:rPr lang="en-US" sz="1600" b="1" dirty="0" smtClean="0"/>
              <a:t>2010: The </a:t>
            </a:r>
            <a:r>
              <a:rPr lang="en-US" sz="1600" b="1" dirty="0"/>
              <a:t>Global Economic Impact of </a:t>
            </a:r>
            <a:r>
              <a:rPr lang="en-US" sz="1600" b="1" dirty="0" smtClean="0"/>
              <a:t>Dementia.</a:t>
            </a:r>
          </a:p>
          <a:p>
            <a:pPr algn="l">
              <a:buNone/>
            </a:pPr>
            <a:endParaRPr lang="en-US" sz="1600" b="1" dirty="0">
              <a:effectLst>
                <a:outerShdw blurRad="38100" dist="38100" dir="2700000" algn="tl">
                  <a:srgbClr val="000000"/>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ctrTitle"/>
          </p:nvPr>
        </p:nvSpPr>
        <p:spPr>
          <a:xfrm>
            <a:off x="290512" y="428323"/>
            <a:ext cx="9590087" cy="1612749"/>
          </a:xfrm>
        </p:spPr>
        <p:txBody>
          <a:bodyPr/>
          <a:lstStyle/>
          <a:p>
            <a:pPr algn="ctr">
              <a:spcAft>
                <a:spcPts val="3600"/>
              </a:spcAft>
              <a:defRPr/>
            </a:pPr>
            <a:r>
              <a:rPr lang="en-US" sz="4400" u="sng" dirty="0" smtClean="0"/>
              <a:t>Contact Information</a:t>
            </a:r>
            <a:r>
              <a:rPr lang="en-US" sz="1600" dirty="0" smtClean="0"/>
              <a:t/>
            </a:r>
            <a:br>
              <a:rPr lang="en-US" sz="1600" dirty="0" smtClean="0"/>
            </a:br>
            <a:r>
              <a:rPr lang="en-US" sz="1600" dirty="0" smtClean="0"/>
              <a:t/>
            </a:r>
            <a:br>
              <a:rPr lang="en-US" sz="1600" dirty="0" smtClean="0"/>
            </a:br>
            <a:endParaRPr lang="en-US" sz="4400" dirty="0" smtClean="0"/>
          </a:p>
        </p:txBody>
      </p:sp>
      <p:sp>
        <p:nvSpPr>
          <p:cNvPr id="2062339" name="Rectangle 3"/>
          <p:cNvSpPr>
            <a:spLocks noGrp="1" noChangeArrowheads="1"/>
          </p:cNvSpPr>
          <p:nvPr>
            <p:ph type="subTitle" idx="1"/>
          </p:nvPr>
        </p:nvSpPr>
        <p:spPr>
          <a:xfrm>
            <a:off x="925059" y="1420585"/>
            <a:ext cx="8197850" cy="4898572"/>
          </a:xfrm>
        </p:spPr>
        <p:txBody>
          <a:bodyPr/>
          <a:lstStyle/>
          <a:p>
            <a:pPr algn="ctr">
              <a:lnSpc>
                <a:spcPct val="80000"/>
              </a:lnSpc>
              <a:defRPr/>
            </a:pPr>
            <a:r>
              <a:rPr lang="en-US" b="1" dirty="0" smtClean="0"/>
              <a:t>David Merrill, MD, PhD</a:t>
            </a:r>
          </a:p>
          <a:p>
            <a:pPr algn="ctr">
              <a:lnSpc>
                <a:spcPct val="80000"/>
              </a:lnSpc>
              <a:defRPr/>
            </a:pPr>
            <a:r>
              <a:rPr lang="en-US" dirty="0" smtClean="0"/>
              <a:t>dmerrill@mednet.ucla.edu</a:t>
            </a:r>
          </a:p>
          <a:p>
            <a:pPr algn="ctr">
              <a:lnSpc>
                <a:spcPct val="80000"/>
              </a:lnSpc>
              <a:defRPr/>
            </a:pPr>
            <a:r>
              <a:rPr lang="en-US" dirty="0" smtClean="0"/>
              <a:t>310-267-0274</a:t>
            </a:r>
          </a:p>
          <a:p>
            <a:pPr algn="ctr">
              <a:lnSpc>
                <a:spcPct val="80000"/>
              </a:lnSpc>
              <a:defRPr/>
            </a:pPr>
            <a:endParaRPr lang="en-US" sz="900" dirty="0" smtClean="0"/>
          </a:p>
          <a:p>
            <a:pPr algn="ctr">
              <a:lnSpc>
                <a:spcPct val="80000"/>
              </a:lnSpc>
              <a:defRPr/>
            </a:pPr>
            <a:r>
              <a:rPr lang="en-US" b="1" dirty="0" smtClean="0"/>
              <a:t>Geriatric Psychiatry Clinic</a:t>
            </a:r>
          </a:p>
          <a:p>
            <a:pPr algn="ctr">
              <a:lnSpc>
                <a:spcPct val="80000"/>
              </a:lnSpc>
              <a:defRPr/>
            </a:pPr>
            <a:r>
              <a:rPr lang="en-US" dirty="0" smtClean="0"/>
              <a:t>310-825-9989</a:t>
            </a:r>
          </a:p>
          <a:p>
            <a:pPr algn="ctr">
              <a:lnSpc>
                <a:spcPct val="80000"/>
              </a:lnSpc>
              <a:defRPr/>
            </a:pPr>
            <a:r>
              <a:rPr lang="en-US" sz="2000" dirty="0" smtClean="0"/>
              <a:t/>
            </a:r>
            <a:br>
              <a:rPr lang="en-US" sz="2000" dirty="0" smtClean="0"/>
            </a:br>
            <a:r>
              <a:rPr lang="en-US" sz="2400" dirty="0" smtClean="0"/>
              <a:t>University of California, Los Angeles</a:t>
            </a:r>
          </a:p>
          <a:p>
            <a:pPr algn="ctr">
              <a:lnSpc>
                <a:spcPct val="80000"/>
              </a:lnSpc>
              <a:defRPr/>
            </a:pPr>
            <a:r>
              <a:rPr lang="en-US" sz="2400" dirty="0" err="1" smtClean="0"/>
              <a:t>Semel</a:t>
            </a:r>
            <a:r>
              <a:rPr lang="en-US" sz="2400" dirty="0" smtClean="0"/>
              <a:t> Institute for Neuroscience &amp; Human Behavior </a:t>
            </a:r>
          </a:p>
          <a:p>
            <a:pPr algn="ctr">
              <a:lnSpc>
                <a:spcPct val="80000"/>
              </a:lnSpc>
              <a:defRPr/>
            </a:pPr>
            <a:r>
              <a:rPr lang="en-US" sz="2400" dirty="0" smtClean="0"/>
              <a:t>UCLA Longevity Center</a:t>
            </a:r>
          </a:p>
          <a:p>
            <a:pPr algn="ctr">
              <a:lnSpc>
                <a:spcPct val="80000"/>
              </a:lnSpc>
              <a:defRPr/>
            </a:pPr>
            <a:r>
              <a:rPr lang="en-US" sz="2400" dirty="0" smtClean="0"/>
              <a:t>(310) 267-1243</a:t>
            </a:r>
          </a:p>
          <a:p>
            <a:pPr algn="ctr">
              <a:lnSpc>
                <a:spcPct val="80000"/>
              </a:lnSpc>
              <a:defRPr/>
            </a:pPr>
            <a:endParaRPr lang="en-US" sz="24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Dementia: Facts and Figures</a:t>
            </a:r>
            <a:endParaRPr lang="en-US" dirty="0"/>
          </a:p>
        </p:txBody>
      </p:sp>
      <p:sp>
        <p:nvSpPr>
          <p:cNvPr id="4" name="Text Box 4"/>
          <p:cNvSpPr txBox="1">
            <a:spLocks noChangeArrowheads="1"/>
          </p:cNvSpPr>
          <p:nvPr/>
        </p:nvSpPr>
        <p:spPr bwMode="auto">
          <a:xfrm>
            <a:off x="266700" y="5645804"/>
            <a:ext cx="9732066" cy="929485"/>
          </a:xfrm>
          <a:prstGeom prst="rect">
            <a:avLst/>
          </a:prstGeom>
          <a:noFill/>
          <a:ln w="9525">
            <a:noFill/>
            <a:miter lim="800000"/>
            <a:headEnd type="none" w="sm" len="sm"/>
            <a:tailEnd type="none" w="sm" len="sm"/>
          </a:ln>
          <a:effectLst/>
        </p:spPr>
        <p:txBody>
          <a:bodyPr wrap="square" anchor="b">
            <a:spAutoFit/>
          </a:bodyPr>
          <a:lstStyle/>
          <a:p>
            <a:pPr algn="l">
              <a:buNone/>
            </a:pPr>
            <a:r>
              <a:rPr lang="en-US" sz="1600" b="1" dirty="0" smtClean="0"/>
              <a:t>Alzheimer’s Association: 2010 Alzheimer’s Disease Facts and Figures.</a:t>
            </a:r>
          </a:p>
          <a:p>
            <a:pPr algn="l">
              <a:buNone/>
            </a:pPr>
            <a:r>
              <a:rPr lang="en-US" sz="1600" b="1" dirty="0" smtClean="0"/>
              <a:t>Alzheimer’s </a:t>
            </a:r>
            <a:r>
              <a:rPr lang="en-US" sz="1600" b="1" dirty="0"/>
              <a:t>Disease </a:t>
            </a:r>
            <a:r>
              <a:rPr lang="en-US" sz="1600" b="1" dirty="0" smtClean="0"/>
              <a:t>International, World </a:t>
            </a:r>
            <a:r>
              <a:rPr lang="en-US" sz="1600" b="1" dirty="0"/>
              <a:t>Alzheimer Report </a:t>
            </a:r>
            <a:r>
              <a:rPr lang="en-US" sz="1600" b="1" dirty="0" smtClean="0"/>
              <a:t>2010: The </a:t>
            </a:r>
            <a:r>
              <a:rPr lang="en-US" sz="1600" b="1" dirty="0"/>
              <a:t>Global Economic Impact of </a:t>
            </a:r>
            <a:r>
              <a:rPr lang="en-US" sz="1600" b="1" dirty="0" smtClean="0"/>
              <a:t>Dementia.</a:t>
            </a:r>
          </a:p>
          <a:p>
            <a:pPr algn="l">
              <a:buNone/>
            </a:pPr>
            <a:endParaRPr lang="en-US" sz="1600" b="1" dirty="0">
              <a:effectLst>
                <a:outerShdw blurRad="38100" dist="38100" dir="2700000" algn="tl">
                  <a:srgbClr val="000000"/>
                </a:outerShdw>
              </a:effectLst>
              <a:latin typeface="Tahoma" pitchFamily="34" charset="0"/>
              <a:cs typeface="Tahoma" pitchFamily="34" charset="0"/>
            </a:endParaRPr>
          </a:p>
        </p:txBody>
      </p:sp>
      <p:pic>
        <p:nvPicPr>
          <p:cNvPr id="155650" name="Picture 2"/>
          <p:cNvPicPr>
            <a:picLocks noChangeAspect="1" noChangeArrowheads="1"/>
          </p:cNvPicPr>
          <p:nvPr/>
        </p:nvPicPr>
        <p:blipFill>
          <a:blip r:embed="rId3" cstate="print"/>
          <a:srcRect/>
          <a:stretch>
            <a:fillRect/>
          </a:stretch>
        </p:blipFill>
        <p:spPr bwMode="auto">
          <a:xfrm>
            <a:off x="793766" y="1094221"/>
            <a:ext cx="4006833" cy="4393593"/>
          </a:xfrm>
          <a:prstGeom prst="rect">
            <a:avLst/>
          </a:prstGeom>
          <a:noFill/>
          <a:ln w="9525" cap="flat" cmpd="sng">
            <a:noFill/>
            <a:prstDash val="solid"/>
            <a:miter lim="800000"/>
            <a:headEnd/>
            <a:tailEnd/>
          </a:ln>
        </p:spPr>
      </p:pic>
      <p:pic>
        <p:nvPicPr>
          <p:cNvPr id="5" name="Picture 2"/>
          <p:cNvPicPr>
            <a:picLocks noChangeAspect="1" noChangeArrowheads="1"/>
          </p:cNvPicPr>
          <p:nvPr/>
        </p:nvPicPr>
        <p:blipFill>
          <a:blip r:embed="rId4" cstate="print"/>
          <a:srcRect b="10692"/>
          <a:stretch>
            <a:fillRect/>
          </a:stretch>
        </p:blipFill>
        <p:spPr bwMode="auto">
          <a:xfrm>
            <a:off x="5011629" y="1080655"/>
            <a:ext cx="4607745" cy="4438995"/>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2040"/>
      </a:dk1>
      <a:lt1>
        <a:srgbClr val="FFFFFF"/>
      </a:lt1>
      <a:dk2>
        <a:srgbClr val="025984"/>
      </a:dk2>
      <a:lt2>
        <a:srgbClr val="F9DB45"/>
      </a:lt2>
      <a:accent1>
        <a:srgbClr val="FF6600"/>
      </a:accent1>
      <a:accent2>
        <a:srgbClr val="FFFF00"/>
      </a:accent2>
      <a:accent3>
        <a:srgbClr val="AAB5C2"/>
      </a:accent3>
      <a:accent4>
        <a:srgbClr val="DADADA"/>
      </a:accent4>
      <a:accent5>
        <a:srgbClr val="FFB8AA"/>
      </a:accent5>
      <a:accent6>
        <a:srgbClr val="E7E700"/>
      </a:accent6>
      <a:hlink>
        <a:srgbClr val="00FFFF"/>
      </a:hlink>
      <a:folHlink>
        <a:srgbClr val="FF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003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99003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6699"/>
        </a:dk2>
        <a:lt2>
          <a:srgbClr val="FFFF00"/>
        </a:lt2>
        <a:accent1>
          <a:srgbClr val="FF9900"/>
        </a:accent1>
        <a:accent2>
          <a:srgbClr val="00FFFF"/>
        </a:accent2>
        <a:accent3>
          <a:srgbClr val="AAB8C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33044</TotalTime>
  <Words>4160</Words>
  <Application>Microsoft Office PowerPoint</Application>
  <PresentationFormat>35mm Slides</PresentationFormat>
  <Paragraphs>642</Paragraphs>
  <Slides>80</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Default Design</vt:lpstr>
      <vt:lpstr>Chart</vt:lpstr>
      <vt:lpstr>Inservice Training  Aging Attorneys: Dealing with Dementia &amp; Related Issues</vt:lpstr>
      <vt:lpstr>Overview</vt:lpstr>
      <vt:lpstr>Ripped from the headlines:</vt:lpstr>
      <vt:lpstr>People 65+ to Outnumber Children &lt;5</vt:lpstr>
      <vt:lpstr>Consistent Rise of Life Expectancy at Birth</vt:lpstr>
      <vt:lpstr>Increased Life Expectancy after Age 65</vt:lpstr>
      <vt:lpstr>Dementia: Facts and Figures</vt:lpstr>
      <vt:lpstr>Dementia: Facts and Figures</vt:lpstr>
      <vt:lpstr>Dementia: Facts and Figures</vt:lpstr>
      <vt:lpstr>Dementia: Facts and Figures</vt:lpstr>
      <vt:lpstr>How does aging occur?</vt:lpstr>
      <vt:lpstr>How does aging occur?</vt:lpstr>
      <vt:lpstr>How does aging occur?</vt:lpstr>
      <vt:lpstr>Musculoskeletal System and Aging</vt:lpstr>
      <vt:lpstr>Musculoskeletal System and Aging</vt:lpstr>
      <vt:lpstr>Musculoskeletal System and Aging</vt:lpstr>
      <vt:lpstr>Becoming Really Old: The Indignities</vt:lpstr>
      <vt:lpstr>Chronic Disease in the Elderly</vt:lpstr>
      <vt:lpstr>Physiological Changes with Aging</vt:lpstr>
      <vt:lpstr>Vision and Aging</vt:lpstr>
      <vt:lpstr>Vision and Aging</vt:lpstr>
      <vt:lpstr>Vision and Aging</vt:lpstr>
      <vt:lpstr>Hearing and Aging</vt:lpstr>
      <vt:lpstr>Hearing and Aging</vt:lpstr>
      <vt:lpstr>What is Memory?</vt:lpstr>
      <vt:lpstr>Cognitive Changes: Normal Aging</vt:lpstr>
      <vt:lpstr>Cognitive Changes: Normal Aging</vt:lpstr>
      <vt:lpstr>Brain Changes with Aging</vt:lpstr>
      <vt:lpstr>Brain Changes with Aging</vt:lpstr>
      <vt:lpstr>Brain Changes with Aging: Plaques/Tangles</vt:lpstr>
      <vt:lpstr>Causes of Memory Loss</vt:lpstr>
      <vt:lpstr>MCI and Dementia are NOT Normal Aging</vt:lpstr>
      <vt:lpstr>MCI and Dementia are NOT Normal Aging</vt:lpstr>
      <vt:lpstr>1906: Alois Alzheimer’s first case</vt:lpstr>
      <vt:lpstr>Evaluation of Dementia</vt:lpstr>
      <vt:lpstr>Reversible Causes of Dementia</vt:lpstr>
      <vt:lpstr>Causes of Dementia</vt:lpstr>
      <vt:lpstr>Frequencies of Dementia Types</vt:lpstr>
      <vt:lpstr>Alzheimer’s Disease (AD)</vt:lpstr>
      <vt:lpstr>Alzheimer’s Disease:  Neuropathology</vt:lpstr>
      <vt:lpstr>Alzheimer’s Disease: Neuroimaging</vt:lpstr>
      <vt:lpstr>Structural MRI and Functional PET</vt:lpstr>
      <vt:lpstr>Structural MRI and PIB Amyloid PET</vt:lpstr>
      <vt:lpstr>Dynamic Progression of AD Biomarkers</vt:lpstr>
      <vt:lpstr>Alzheimer’s Disease:   Natural Course and Symptoms</vt:lpstr>
      <vt:lpstr>Alzheimer’s Disease:   Natural Course and Symptoms</vt:lpstr>
      <vt:lpstr>Alzheimer’s Disease: Pharmacotherapy</vt:lpstr>
      <vt:lpstr>Polypharmacy</vt:lpstr>
      <vt:lpstr>Polypharmacy</vt:lpstr>
      <vt:lpstr>Polypharmacy</vt:lpstr>
      <vt:lpstr>Medications for AD</vt:lpstr>
      <vt:lpstr>Medications for AD</vt:lpstr>
      <vt:lpstr>Alzheimer’s Disease:   Natural Course and Symptoms</vt:lpstr>
      <vt:lpstr>Behavioral Symptoms of AD</vt:lpstr>
      <vt:lpstr>Patient &amp; Family Education &amp; Support</vt:lpstr>
      <vt:lpstr>Patient &amp; Family Education &amp; Support</vt:lpstr>
      <vt:lpstr>Books for Dealing with Alzheimer’s</vt:lpstr>
      <vt:lpstr>Patient &amp; Family Legal Planning</vt:lpstr>
      <vt:lpstr>Hypothetical Consultation:</vt:lpstr>
      <vt:lpstr>Dementia with  Lewy Bodies (DLB)</vt:lpstr>
      <vt:lpstr>DLB:  Clinical Diagnostic Criteria</vt:lpstr>
      <vt:lpstr>DLB:  Neuropathology</vt:lpstr>
      <vt:lpstr>DLB:  Neuroimaging</vt:lpstr>
      <vt:lpstr>DLB:  Psychiatric Symptoms</vt:lpstr>
      <vt:lpstr>DLB:  Pharmacotherapy </vt:lpstr>
      <vt:lpstr>DLB vs. Parkinson Disease Dementia</vt:lpstr>
      <vt:lpstr>Another consultation:</vt:lpstr>
      <vt:lpstr>Frontotemporal Dementia (FTD)</vt:lpstr>
      <vt:lpstr>FTD:  Clinical Features</vt:lpstr>
      <vt:lpstr>Sociopathic acts in FTD patients:</vt:lpstr>
      <vt:lpstr>Brain Circuitry Dysfunction in FTD</vt:lpstr>
      <vt:lpstr>FTD:  Pathogenesis and Neuropathology</vt:lpstr>
      <vt:lpstr>Frontotemporal Atrophy on MRI</vt:lpstr>
      <vt:lpstr>FDG-PET in FTD</vt:lpstr>
      <vt:lpstr>FDDNP-PET in FTD &amp; Progressive Supranuclear Palsy</vt:lpstr>
      <vt:lpstr>FTD:  Neuroimaging</vt:lpstr>
      <vt:lpstr>FTD:  Pharmacotherapy</vt:lpstr>
      <vt:lpstr>CNS Conditions and Mood Syndromes</vt:lpstr>
      <vt:lpstr>Summary</vt:lpstr>
      <vt:lpstr>Contact Information  </vt:lpstr>
    </vt:vector>
  </TitlesOfParts>
  <Company>Impact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Cards 2000</dc:title>
  <dc:creator>Impact</dc:creator>
  <cp:lastModifiedBy>carltonr</cp:lastModifiedBy>
  <cp:revision>1390</cp:revision>
  <cp:lastPrinted>2002-05-08T21:27:58Z</cp:lastPrinted>
  <dcterms:created xsi:type="dcterms:W3CDTF">1999-11-02T13:48:28Z</dcterms:created>
  <dcterms:modified xsi:type="dcterms:W3CDTF">2015-02-26T18:53:36Z</dcterms:modified>
</cp:coreProperties>
</file>